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79" r:id="rId3"/>
    <p:sldId id="280" r:id="rId5"/>
    <p:sldId id="334" r:id="rId6"/>
    <p:sldId id="282" r:id="rId7"/>
    <p:sldId id="283" r:id="rId8"/>
    <p:sldId id="284" r:id="rId9"/>
    <p:sldId id="267" r:id="rId10"/>
    <p:sldId id="285" r:id="rId11"/>
    <p:sldId id="286" r:id="rId12"/>
    <p:sldId id="287" r:id="rId13"/>
    <p:sldId id="301" r:id="rId14"/>
    <p:sldId id="304" r:id="rId15"/>
    <p:sldId id="265" r:id="rId16"/>
    <p:sldId id="302" r:id="rId17"/>
    <p:sldId id="262" r:id="rId18"/>
    <p:sldId id="306" r:id="rId19"/>
    <p:sldId id="307" r:id="rId20"/>
    <p:sldId id="309" r:id="rId21"/>
    <p:sldId id="333" r:id="rId22"/>
    <p:sldId id="311" r:id="rId23"/>
    <p:sldId id="294" r:id="rId24"/>
    <p:sldId id="295" r:id="rId25"/>
    <p:sldId id="312" r:id="rId26"/>
    <p:sldId id="313" r:id="rId27"/>
    <p:sldId id="314" r:id="rId28"/>
    <p:sldId id="315" r:id="rId29"/>
    <p:sldId id="256" r:id="rId30"/>
    <p:sldId id="308" r:id="rId31"/>
    <p:sldId id="258" r:id="rId32"/>
    <p:sldId id="259" r:id="rId33"/>
    <p:sldId id="261" r:id="rId34"/>
    <p:sldId id="276" r:id="rId35"/>
    <p:sldId id="270" r:id="rId36"/>
    <p:sldId id="277" r:id="rId37"/>
    <p:sldId id="263" r:id="rId38"/>
    <p:sldId id="278" r:id="rId39"/>
    <p:sldId id="266" r:id="rId40"/>
    <p:sldId id="316" r:id="rId41"/>
    <p:sldId id="257" r:id="rId42"/>
    <p:sldId id="317" r:id="rId43"/>
    <p:sldId id="271" r:id="rId44"/>
    <p:sldId id="274" r:id="rId45"/>
    <p:sldId id="318" r:id="rId46"/>
    <p:sldId id="260" r:id="rId47"/>
    <p:sldId id="319" r:id="rId48"/>
    <p:sldId id="320" r:id="rId49"/>
    <p:sldId id="321" r:id="rId50"/>
    <p:sldId id="322" r:id="rId51"/>
    <p:sldId id="323" r:id="rId52"/>
    <p:sldId id="324" r:id="rId53"/>
    <p:sldId id="331" r:id="rId54"/>
    <p:sldId id="332" r:id="rId55"/>
    <p:sldId id="335" r:id="rId56"/>
    <p:sldId id="275" r:id="rId57"/>
  </p:sldIdLst>
  <p:sldSz cx="12190095" cy="6858000"/>
  <p:notesSz cx="6858000" cy="9144000"/>
  <p:embeddedFontLst>
    <p:embeddedFont>
      <p:font typeface="微软雅黑" panose="020B0503020204020204" pitchFamily="34" charset="-122"/>
      <p:regular r:id="rId61"/>
    </p:embeddedFont>
    <p:embeddedFont>
      <p:font typeface="微软雅黑 Light" panose="020B0502040204020203" pitchFamily="34" charset="-122"/>
      <p:regular r:id="rId62"/>
    </p:embeddedFont>
    <p:embeddedFont>
      <p:font typeface="等线" panose="02010600030101010101" charset="-122"/>
      <p:regular r:id="rId63"/>
    </p:embeddedFont>
  </p:embeddedFontLst>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84" autoAdjust="0"/>
    <p:restoredTop sz="94660"/>
  </p:normalViewPr>
  <p:slideViewPr>
    <p:cSldViewPr>
      <p:cViewPr varScale="1">
        <p:scale>
          <a:sx n="81" d="100"/>
          <a:sy n="81" d="100"/>
        </p:scale>
        <p:origin x="979" y="67"/>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3" Type="http://schemas.openxmlformats.org/officeDocument/2006/relationships/font" Target="fonts/font3.fntdata"/><Relationship Id="rId62" Type="http://schemas.openxmlformats.org/officeDocument/2006/relationships/font" Target="fonts/font2.fntdata"/><Relationship Id="rId61" Type="http://schemas.openxmlformats.org/officeDocument/2006/relationships/font" Target="fonts/font1.fntdata"/><Relationship Id="rId60" Type="http://schemas.openxmlformats.org/officeDocument/2006/relationships/tableStyles" Target="tableStyles.xml"/><Relationship Id="rId6" Type="http://schemas.openxmlformats.org/officeDocument/2006/relationships/slide" Target="slides/slide3.xml"/><Relationship Id="rId59" Type="http://schemas.openxmlformats.org/officeDocument/2006/relationships/viewProps" Target="viewProps.xml"/><Relationship Id="rId58" Type="http://schemas.openxmlformats.org/officeDocument/2006/relationships/presProps" Target="presProps.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015B6B-4F43-4A33-B103-DEC8190A878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0BB00E-6135-4A30-8982-B23B1562F15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0BB00E-6135-4A30-8982-B23B1562F157}"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0BB00E-6135-4A30-8982-B23B1562F157}"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0BB00E-6135-4A30-8982-B23B1562F157}"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0BB00E-6135-4A30-8982-B23B1562F157}"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0BB00E-6135-4A30-8982-B23B1562F157}"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0BB00E-6135-4A30-8982-B23B1562F157}"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0BB00E-6135-4A30-8982-B23B1562F157}"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0BB00E-6135-4A30-8982-B23B1562F157}"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10BB00E-6135-4A30-8982-B23B1562F157}"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0BB00E-6135-4A30-8982-B23B1562F157}"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0BB00E-6135-4A30-8982-B23B1562F15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0BB00E-6135-4A30-8982-B23B1562F157}"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0BB00E-6135-4A30-8982-B23B1562F157}"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0BB00E-6135-4A30-8982-B23B1562F157}"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0BB00E-6135-4A30-8982-B23B1562F157}"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0BB00E-6135-4A30-8982-B23B1562F157}"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0BB00E-6135-4A30-8982-B23B1562F157}"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0BB00E-6135-4A30-8982-B23B1562F157}"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0BB00E-6135-4A30-8982-B23B1562F157}"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0BB00E-6135-4A30-8982-B23B1562F157}"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0BB00E-6135-4A30-8982-B23B1562F157}"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0BB00E-6135-4A30-8982-B23B1562F15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0BB00E-6135-4A30-8982-B23B1562F157}"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0BB00E-6135-4A30-8982-B23B1562F157}"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0BB00E-6135-4A30-8982-B23B1562F157}"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0BB00E-6135-4A30-8982-B23B1562F157}"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0BB00E-6135-4A30-8982-B23B1562F157}"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0BB00E-6135-4A30-8982-B23B1562F157}"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0BB00E-6135-4A30-8982-B23B1562F157}"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0BB00E-6135-4A30-8982-B23B1562F157}"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0BB00E-6135-4A30-8982-B23B1562F157}"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0BB00E-6135-4A30-8982-B23B1562F157}"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0BB00E-6135-4A30-8982-B23B1562F15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0BB00E-6135-4A30-8982-B23B1562F157}"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0BB00E-6135-4A30-8982-B23B1562F157}"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C10BB00E-6135-4A30-8982-B23B1562F15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0BB00E-6135-4A30-8982-B23B1562F157}"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0BB00E-6135-4A30-8982-B23B1562F157}"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0BB00E-6135-4A30-8982-B23B1562F157}"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C10BB00E-6135-4A30-8982-B23B1562F15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C10BB00E-6135-4A30-8982-B23B1562F15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0BB00E-6135-4A30-8982-B23B1562F157}"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0BB00E-6135-4A30-8982-B23B1562F157}"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0BB00E-6135-4A30-8982-B23B1562F157}"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0BB00E-6135-4A30-8982-B23B1562F157}"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0BB00E-6135-4A30-8982-B23B1562F157}"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C10BB00E-6135-4A30-8982-B23B1562F15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C10BB00E-6135-4A30-8982-B23B1562F15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C10BB00E-6135-4A30-8982-B23B1562F15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0BB00E-6135-4A30-8982-B23B1562F157}"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0BB00E-6135-4A30-8982-B23B1562F157}"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0BB00E-6135-4A30-8982-B23B1562F157}"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0BB00E-6135-4A30-8982-B23B1562F157}"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0BB00E-6135-4A30-8982-B23B1562F15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282" y="2130429"/>
            <a:ext cx="10361851"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563" y="3886200"/>
            <a:ext cx="8533289"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50" y="274640"/>
            <a:ext cx="2742843"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523" y="274640"/>
            <a:ext cx="8025355"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961" y="4406901"/>
            <a:ext cx="10361851" cy="1362075"/>
          </a:xfrm>
        </p:spPr>
        <p:txBody>
          <a:bodyPr anchor="t"/>
          <a:lstStyle>
            <a:lvl1pPr algn="l">
              <a:defRPr sz="3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2961" y="2906713"/>
            <a:ext cx="10361851" cy="1500187"/>
          </a:xfrm>
        </p:spPr>
        <p:txBody>
          <a:bodyPr anchor="b"/>
          <a:lstStyle>
            <a:lvl1pPr marL="0" indent="0">
              <a:buNone/>
              <a:defRPr sz="1500">
                <a:solidFill>
                  <a:schemeClr val="tx1">
                    <a:tint val="75000"/>
                  </a:schemeClr>
                </a:solidFill>
              </a:defRPr>
            </a:lvl1pPr>
            <a:lvl2pPr marL="342900" indent="0">
              <a:buNone/>
              <a:defRPr sz="1400">
                <a:solidFill>
                  <a:schemeClr val="tx1">
                    <a:tint val="75000"/>
                  </a:schemeClr>
                </a:solidFill>
              </a:defRPr>
            </a:lvl2pPr>
            <a:lvl3pPr marL="685800" indent="0">
              <a:buNone/>
              <a:defRPr sz="1200">
                <a:solidFill>
                  <a:schemeClr val="tx1">
                    <a:tint val="75000"/>
                  </a:schemeClr>
                </a:solidFill>
              </a:defRPr>
            </a:lvl3pPr>
            <a:lvl4pPr marL="1028700" indent="0">
              <a:buNone/>
              <a:defRPr sz="1100">
                <a:solidFill>
                  <a:schemeClr val="tx1">
                    <a:tint val="75000"/>
                  </a:schemeClr>
                </a:solidFill>
              </a:defRPr>
            </a:lvl4pPr>
            <a:lvl5pPr marL="1371600" indent="0">
              <a:buNone/>
              <a:defRPr sz="1100">
                <a:solidFill>
                  <a:schemeClr val="tx1">
                    <a:tint val="75000"/>
                  </a:schemeClr>
                </a:solidFill>
              </a:defRPr>
            </a:lvl5pPr>
            <a:lvl6pPr marL="1714500" indent="0">
              <a:buNone/>
              <a:defRPr sz="1100">
                <a:solidFill>
                  <a:schemeClr val="tx1">
                    <a:tint val="75000"/>
                  </a:schemeClr>
                </a:solidFill>
              </a:defRPr>
            </a:lvl6pPr>
            <a:lvl7pPr marL="2057400" indent="0">
              <a:buNone/>
              <a:defRPr sz="1100">
                <a:solidFill>
                  <a:schemeClr val="tx1">
                    <a:tint val="75000"/>
                  </a:schemeClr>
                </a:solidFill>
              </a:defRPr>
            </a:lvl7pPr>
            <a:lvl8pPr marL="2400300" indent="0">
              <a:buNone/>
              <a:defRPr sz="1100">
                <a:solidFill>
                  <a:schemeClr val="tx1">
                    <a:tint val="75000"/>
                  </a:schemeClr>
                </a:solidFill>
              </a:defRPr>
            </a:lvl8pPr>
            <a:lvl9pPr marL="2743200" indent="0">
              <a:buNone/>
              <a:defRPr sz="11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522" y="1600201"/>
            <a:ext cx="5384099" cy="4525963"/>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6794" y="1600201"/>
            <a:ext cx="5384099" cy="4525963"/>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521" y="1535113"/>
            <a:ext cx="5386216" cy="639763"/>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521" y="2174875"/>
            <a:ext cx="5386216" cy="3951288"/>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2561" y="1535113"/>
            <a:ext cx="5388332" cy="639763"/>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2561" y="2174875"/>
            <a:ext cx="5388332" cy="3951288"/>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521" y="273049"/>
            <a:ext cx="4010562" cy="1162051"/>
          </a:xfrm>
        </p:spPr>
        <p:txBody>
          <a:bodyPr anchor="b"/>
          <a:lstStyle>
            <a:lvl1pPr algn="l">
              <a:defRPr sz="1500" b="1"/>
            </a:lvl1pPr>
          </a:lstStyle>
          <a:p>
            <a:r>
              <a:rPr lang="zh-CN" altLang="en-US"/>
              <a:t>单击此处编辑母版标题样式</a:t>
            </a:r>
            <a:endParaRPr lang="zh-CN" altLang="en-US"/>
          </a:p>
        </p:txBody>
      </p:sp>
      <p:sp>
        <p:nvSpPr>
          <p:cNvPr id="3" name="内容占位符 2"/>
          <p:cNvSpPr>
            <a:spLocks noGrp="1"/>
          </p:cNvSpPr>
          <p:nvPr>
            <p:ph idx="1"/>
          </p:nvPr>
        </p:nvSpPr>
        <p:spPr>
          <a:xfrm>
            <a:off x="4766114" y="273054"/>
            <a:ext cx="6814779"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521" y="1435103"/>
            <a:ext cx="4010562" cy="4691063"/>
          </a:xfrm>
        </p:spPr>
        <p:txBody>
          <a:bodyPr/>
          <a:lstStyle>
            <a:lvl1pPr marL="0" indent="0">
              <a:buNone/>
              <a:defRPr sz="1100"/>
            </a:lvl1pPr>
            <a:lvl2pPr marL="342900" indent="0">
              <a:buNone/>
              <a:defRPr sz="900"/>
            </a:lvl2pPr>
            <a:lvl3pPr marL="685800" indent="0">
              <a:buNone/>
              <a:defRPr sz="800"/>
            </a:lvl3pPr>
            <a:lvl4pPr marL="1028700" indent="0">
              <a:buNone/>
              <a:defRPr sz="700"/>
            </a:lvl4pPr>
            <a:lvl5pPr marL="1371600" indent="0">
              <a:buNone/>
              <a:defRPr sz="700"/>
            </a:lvl5pPr>
            <a:lvl6pPr marL="1714500" indent="0">
              <a:buNone/>
              <a:defRPr sz="700"/>
            </a:lvl6pPr>
            <a:lvl7pPr marL="2057400" indent="0">
              <a:buNone/>
              <a:defRPr sz="700"/>
            </a:lvl7pPr>
            <a:lvl8pPr marL="2400300" indent="0">
              <a:buNone/>
              <a:defRPr sz="700"/>
            </a:lvl8pPr>
            <a:lvl9pPr marL="2743200" indent="0">
              <a:buNone/>
              <a:defRPr sz="7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406" y="4800600"/>
            <a:ext cx="7314248" cy="566739"/>
          </a:xfrm>
        </p:spPr>
        <p:txBody>
          <a:bodyPr anchor="b"/>
          <a:lstStyle>
            <a:lvl1pPr algn="l">
              <a:defRPr sz="15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406" y="612775"/>
            <a:ext cx="7314248"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2389406" y="5367339"/>
            <a:ext cx="7314248" cy="804863"/>
          </a:xfrm>
        </p:spPr>
        <p:txBody>
          <a:bodyPr/>
          <a:lstStyle>
            <a:lvl1pPr marL="0" indent="0">
              <a:buNone/>
              <a:defRPr sz="1100"/>
            </a:lvl1pPr>
            <a:lvl2pPr marL="342900" indent="0">
              <a:buNone/>
              <a:defRPr sz="900"/>
            </a:lvl2pPr>
            <a:lvl3pPr marL="685800" indent="0">
              <a:buNone/>
              <a:defRPr sz="800"/>
            </a:lvl3pPr>
            <a:lvl4pPr marL="1028700" indent="0">
              <a:buNone/>
              <a:defRPr sz="700"/>
            </a:lvl4pPr>
            <a:lvl5pPr marL="1371600" indent="0">
              <a:buNone/>
              <a:defRPr sz="700"/>
            </a:lvl5pPr>
            <a:lvl6pPr marL="1714500" indent="0">
              <a:buNone/>
              <a:defRPr sz="700"/>
            </a:lvl6pPr>
            <a:lvl7pPr marL="2057400" indent="0">
              <a:buNone/>
              <a:defRPr sz="700"/>
            </a:lvl7pPr>
            <a:lvl8pPr marL="2400300" indent="0">
              <a:buNone/>
              <a:defRPr sz="700"/>
            </a:lvl8pPr>
            <a:lvl9pPr marL="2743200" indent="0">
              <a:buNone/>
              <a:defRPr sz="7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521" y="274639"/>
            <a:ext cx="10971372" cy="1143000"/>
          </a:xfrm>
          <a:prstGeom prst="rect">
            <a:avLst/>
          </a:prstGeom>
        </p:spPr>
        <p:txBody>
          <a:bodyPr vert="horz" lIns="68580" tIns="34290" rIns="68580" bIns="3429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521" y="1600201"/>
            <a:ext cx="10971372" cy="4525963"/>
          </a:xfrm>
          <a:prstGeom prst="rect">
            <a:avLst/>
          </a:prstGeom>
        </p:spPr>
        <p:txBody>
          <a:bodyPr vert="horz" lIns="68580" tIns="34290" rIns="68580" bIns="3429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521" y="6356352"/>
            <a:ext cx="2844430" cy="365125"/>
          </a:xfrm>
          <a:prstGeom prst="rect">
            <a:avLst/>
          </a:prstGeom>
        </p:spPr>
        <p:txBody>
          <a:bodyPr vert="horz" lIns="68580" tIns="34290" rIns="68580" bIns="34290" rtlCol="0" anchor="ctr"/>
          <a:lstStyle>
            <a:lvl1pPr algn="l">
              <a:defRPr sz="9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4165059" y="6356352"/>
            <a:ext cx="3860297" cy="365125"/>
          </a:xfrm>
          <a:prstGeom prst="rect">
            <a:avLst/>
          </a:prstGeom>
        </p:spPr>
        <p:txBody>
          <a:bodyPr vert="horz" lIns="68580" tIns="34290" rIns="68580" bIns="3429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6463" y="6356352"/>
            <a:ext cx="2844430" cy="365125"/>
          </a:xfrm>
          <a:prstGeom prst="rect">
            <a:avLst/>
          </a:prstGeom>
        </p:spPr>
        <p:txBody>
          <a:bodyPr vert="horz" lIns="68580" tIns="34290" rIns="68580" bIns="34290" rtlCol="0" anchor="ctr"/>
          <a:lstStyle>
            <a:lvl1pPr algn="r">
              <a:defRPr sz="9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9.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image" Target="../media/image11.jpeg"/><Relationship Id="rId1" Type="http://schemas.openxmlformats.org/officeDocument/2006/relationships/image" Target="../media/image10.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7.xml"/><Relationship Id="rId4" Type="http://schemas.openxmlformats.org/officeDocument/2006/relationships/image" Target="../media/image2.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image" Target="../media/image2.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image" Target="../media/image13.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image" Target="../media/image13.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7.xml"/><Relationship Id="rId4" Type="http://schemas.openxmlformats.org/officeDocument/2006/relationships/image" Target="../media/image2.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1.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image" Target="../media/image13.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image" Target="../media/image14.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7.xml"/><Relationship Id="rId2" Type="http://schemas.openxmlformats.org/officeDocument/2006/relationships/image" Target="../media/image1.svg"/><Relationship Id="rId1" Type="http://schemas.openxmlformats.org/officeDocument/2006/relationships/image" Target="../media/image1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38.xml"/><Relationship Id="rId5" Type="http://schemas.openxmlformats.org/officeDocument/2006/relationships/slideLayout" Target="../slideLayouts/slideLayout7.xml"/><Relationship Id="rId4" Type="http://schemas.openxmlformats.org/officeDocument/2006/relationships/image" Target="../media/image2.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1.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image" Target="../media/image16.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xml"/><Relationship Id="rId1" Type="http://schemas.openxmlformats.org/officeDocument/2006/relationships/image" Target="../media/image9.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7.xml"/><Relationship Id="rId2" Type="http://schemas.openxmlformats.org/officeDocument/2006/relationships/image" Target="../media/image11.jpeg"/><Relationship Id="rId1" Type="http://schemas.openxmlformats.org/officeDocument/2006/relationships/image" Target="../media/image10.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e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7.xml"/><Relationship Id="rId4" Type="http://schemas.openxmlformats.org/officeDocument/2006/relationships/image" Target="../media/image2.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 y="0"/>
            <a:ext cx="12190413" cy="6858000"/>
          </a:xfrm>
          <a:prstGeom prst="rect">
            <a:avLst/>
          </a:prstGeom>
        </p:spPr>
      </p:pic>
      <p:sp>
        <p:nvSpPr>
          <p:cNvPr id="4" name="矩形 3"/>
          <p:cNvSpPr/>
          <p:nvPr/>
        </p:nvSpPr>
        <p:spPr>
          <a:xfrm>
            <a:off x="335316" y="260647"/>
            <a:ext cx="11519780" cy="6336704"/>
          </a:xfrm>
          <a:custGeom>
            <a:avLst/>
            <a:gdLst/>
            <a:ahLst/>
            <a:cxnLst/>
            <a:rect l="l" t="t" r="r" b="b"/>
            <a:pathLst>
              <a:path w="8640960" h="4752528">
                <a:moveTo>
                  <a:pt x="0" y="0"/>
                </a:moveTo>
                <a:lnTo>
                  <a:pt x="8640960" y="0"/>
                </a:lnTo>
                <a:lnTo>
                  <a:pt x="8640960" y="2000422"/>
                </a:lnTo>
                <a:lnTo>
                  <a:pt x="8209646" y="2250584"/>
                </a:lnTo>
                <a:lnTo>
                  <a:pt x="8640960" y="2500746"/>
                </a:lnTo>
                <a:lnTo>
                  <a:pt x="8640960" y="4752528"/>
                </a:lnTo>
                <a:lnTo>
                  <a:pt x="0" y="4752528"/>
                </a:lnTo>
                <a:lnTo>
                  <a:pt x="0" y="2500746"/>
                </a:lnTo>
                <a:lnTo>
                  <a:pt x="431314" y="2250584"/>
                </a:lnTo>
                <a:lnTo>
                  <a:pt x="0" y="2000422"/>
                </a:lnTo>
                <a:close/>
              </a:path>
            </a:pathLst>
          </a:custGeom>
          <a:solidFill>
            <a:schemeClr val="bg1">
              <a:alpha val="86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等腰三角形 8"/>
          <p:cNvSpPr/>
          <p:nvPr/>
        </p:nvSpPr>
        <p:spPr>
          <a:xfrm rot="5400000">
            <a:off x="-505564" y="2829821"/>
            <a:ext cx="1056117" cy="910327"/>
          </a:xfrm>
          <a:prstGeom prst="triangle">
            <a:avLst/>
          </a:prstGeom>
          <a:solidFill>
            <a:schemeClr val="tx1">
              <a:lumMod val="85000"/>
              <a:lumOff val="1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等腰三角形 9"/>
          <p:cNvSpPr/>
          <p:nvPr/>
        </p:nvSpPr>
        <p:spPr>
          <a:xfrm rot="16200000" flipH="1">
            <a:off x="11639860" y="2829821"/>
            <a:ext cx="1056117" cy="910327"/>
          </a:xfrm>
          <a:prstGeom prst="triangle">
            <a:avLst/>
          </a:prstGeom>
          <a:solidFill>
            <a:schemeClr val="tx1">
              <a:lumMod val="85000"/>
              <a:lumOff val="1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矩形 16"/>
          <p:cNvSpPr/>
          <p:nvPr/>
        </p:nvSpPr>
        <p:spPr>
          <a:xfrm>
            <a:off x="2303784" y="2516899"/>
            <a:ext cx="7679854" cy="1584176"/>
          </a:xfrm>
          <a:prstGeom prst="rect">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2375546" y="3016599"/>
            <a:ext cx="7536330" cy="584775"/>
          </a:xfrm>
          <a:prstGeom prst="rect">
            <a:avLst/>
          </a:prstGeom>
          <a:noFill/>
        </p:spPr>
        <p:txBody>
          <a:bodyPr wrap="square" rtlCol="0">
            <a:spAutoFit/>
          </a:bodyPr>
          <a:lstStyle/>
          <a:p>
            <a:pPr algn="ctr"/>
            <a:r>
              <a:rPr lang="en-US" altLang="zh-CN" sz="3200" b="1" dirty="0">
                <a:cs typeface="+mn-ea"/>
                <a:sym typeface="+mn-lt"/>
              </a:rPr>
              <a:t>Life, Liberty and the Defense of Dignity</a:t>
            </a:r>
            <a:endParaRPr lang="en-US" altLang="zh-CN" sz="3200" b="1" dirty="0">
              <a:cs typeface="+mn-ea"/>
              <a:sym typeface="+mn-lt"/>
            </a:endParaRPr>
          </a:p>
        </p:txBody>
      </p:sp>
      <p:sp>
        <p:nvSpPr>
          <p:cNvPr id="19" name="圆角矩形 18"/>
          <p:cNvSpPr/>
          <p:nvPr/>
        </p:nvSpPr>
        <p:spPr>
          <a:xfrm>
            <a:off x="4871231" y="4380387"/>
            <a:ext cx="2447953" cy="544060"/>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宋体" panose="02010600030101010101" pitchFamily="2" charset="-122"/>
                <a:ea typeface="宋体" panose="02010600030101010101" pitchFamily="2" charset="-122"/>
              </a:rPr>
              <a:t>周四班</a:t>
            </a:r>
            <a:r>
              <a:rPr lang="en-US" altLang="zh-CN" sz="2000" dirty="0">
                <a:solidFill>
                  <a:schemeClr val="bg1"/>
                </a:solidFill>
                <a:latin typeface="宋体" panose="02010600030101010101" pitchFamily="2" charset="-122"/>
                <a:ea typeface="宋体" panose="02010600030101010101" pitchFamily="2" charset="-122"/>
              </a:rPr>
              <a:t> </a:t>
            </a:r>
            <a:r>
              <a:rPr lang="zh-CN" altLang="en-US" sz="2000" dirty="0">
                <a:solidFill>
                  <a:schemeClr val="bg1"/>
                </a:solidFill>
                <a:latin typeface="宋体" panose="02010600030101010101" pitchFamily="2" charset="-122"/>
                <a:ea typeface="宋体" panose="02010600030101010101" pitchFamily="2" charset="-122"/>
              </a:rPr>
              <a:t>第</a:t>
            </a:r>
            <a:r>
              <a:rPr lang="en-US" altLang="zh-CN" sz="2000" dirty="0">
                <a:solidFill>
                  <a:schemeClr val="bg1"/>
                </a:solidFill>
                <a:latin typeface="宋体" panose="02010600030101010101" pitchFamily="2" charset="-122"/>
                <a:ea typeface="宋体" panose="02010600030101010101" pitchFamily="2" charset="-122"/>
              </a:rPr>
              <a:t>9</a:t>
            </a:r>
            <a:r>
              <a:rPr lang="zh-CN" altLang="en-US" sz="2000" dirty="0">
                <a:solidFill>
                  <a:schemeClr val="bg1"/>
                </a:solidFill>
                <a:latin typeface="宋体" panose="02010600030101010101" pitchFamily="2" charset="-122"/>
                <a:ea typeface="宋体" panose="02010600030101010101" pitchFamily="2" charset="-122"/>
              </a:rPr>
              <a:t>组</a:t>
            </a:r>
            <a:endParaRPr lang="zh-CN" altLang="en-US" sz="2000" dirty="0">
              <a:solidFill>
                <a:schemeClr val="bg1"/>
              </a:solidFill>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0" advTm="3112"/>
    </mc:Choice>
    <mc:Fallback>
      <p:transition advTm="31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10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10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anim calcmode="lin" valueType="num">
                                      <p:cBhvr>
                                        <p:cTn id="23" dur="1000" fill="hold"/>
                                        <p:tgtEl>
                                          <p:spTgt spid="19"/>
                                        </p:tgtEl>
                                        <p:attrNameLst>
                                          <p:attrName>ppt_x</p:attrName>
                                        </p:attrNameLst>
                                      </p:cBhvr>
                                      <p:tavLst>
                                        <p:tav tm="0">
                                          <p:val>
                                            <p:strVal val="#ppt_x"/>
                                          </p:val>
                                        </p:tav>
                                        <p:tav tm="100000">
                                          <p:val>
                                            <p:strVal val="#ppt_x"/>
                                          </p:val>
                                        </p:tav>
                                      </p:tavLst>
                                    </p:anim>
                                    <p:anim calcmode="lin" valueType="num">
                                      <p:cBhvr>
                                        <p:cTn id="2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3" grpId="0"/>
      <p:bldP spid="1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295299" y="2097200"/>
            <a:ext cx="9599817" cy="2688299"/>
          </a:xfrm>
          <a:prstGeom prst="rect">
            <a:avLst/>
          </a:prstGeom>
          <a:solidFill>
            <a:schemeClr val="tx1">
              <a:lumMod val="75000"/>
              <a:lumOff val="25000"/>
              <a:alpha val="3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2567060" y="2887439"/>
            <a:ext cx="7053119" cy="1083123"/>
            <a:chOff x="2229440" y="1946275"/>
            <a:chExt cx="5290529" cy="812342"/>
          </a:xfrm>
        </p:grpSpPr>
        <p:sp>
          <p:nvSpPr>
            <p:cNvPr id="2" name="矩形 1"/>
            <p:cNvSpPr/>
            <p:nvPr/>
          </p:nvSpPr>
          <p:spPr>
            <a:xfrm>
              <a:off x="2229440" y="1946275"/>
              <a:ext cx="812342" cy="81234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t>01</a:t>
              </a:r>
              <a:endParaRPr lang="zh-CN" altLang="en-US" sz="4800" b="1" dirty="0"/>
            </a:p>
          </p:txBody>
        </p:sp>
        <p:sp>
          <p:nvSpPr>
            <p:cNvPr id="3" name="TextBox 2"/>
            <p:cNvSpPr txBox="1"/>
            <p:nvPr/>
          </p:nvSpPr>
          <p:spPr>
            <a:xfrm>
              <a:off x="3201466" y="2027916"/>
              <a:ext cx="4318503" cy="622459"/>
            </a:xfrm>
            <a:prstGeom prst="rect">
              <a:avLst/>
            </a:prstGeom>
            <a:noFill/>
          </p:spPr>
          <p:txBody>
            <a:bodyPr wrap="square" rtlCol="0">
              <a:spAutoFit/>
            </a:bodyPr>
            <a:lstStyle/>
            <a:p>
              <a:r>
                <a:rPr lang="zh-CN" altLang="en-US" sz="4800" b="1" dirty="0">
                  <a:solidFill>
                    <a:schemeClr val="bg1"/>
                  </a:solidFill>
                </a:rPr>
                <a:t>章节核心观点</a:t>
              </a:r>
              <a:endParaRPr lang="zh-CN" altLang="en-US" sz="4800" b="1" dirty="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4625" y="1414632"/>
            <a:ext cx="12225037" cy="5583986"/>
          </a:xfrm>
          <a:prstGeom prst="rect">
            <a:avLst/>
          </a:prstGeom>
        </p:spPr>
      </p:pic>
      <p:sp>
        <p:nvSpPr>
          <p:cNvPr id="13" name="矩形 12"/>
          <p:cNvSpPr/>
          <p:nvPr/>
        </p:nvSpPr>
        <p:spPr>
          <a:xfrm>
            <a:off x="-34625" y="1414631"/>
            <a:ext cx="12225037" cy="5583986"/>
          </a:xfrm>
          <a:prstGeom prst="rect">
            <a:avLst/>
          </a:prstGeom>
          <a:gradFill flip="none" rotWithShape="1">
            <a:gsLst>
              <a:gs pos="12000">
                <a:schemeClr val="bg1">
                  <a:alpha val="88000"/>
                </a:schemeClr>
              </a:gs>
              <a:gs pos="86000">
                <a:schemeClr val="tx1">
                  <a:lumMod val="75000"/>
                  <a:lumOff val="25000"/>
                  <a:tint val="23500"/>
                  <a:satMod val="160000"/>
                  <a:alpha val="0"/>
                </a:schemeClr>
              </a:gs>
            </a:gsLst>
            <a:lin ang="162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1229157" y="1628800"/>
            <a:ext cx="10162540" cy="2953694"/>
          </a:xfrm>
          <a:prstGeom prst="rect">
            <a:avLst/>
          </a:prstGeom>
          <a:noFill/>
        </p:spPr>
        <p:txBody>
          <a:bodyPr wrap="square" rtlCol="0">
            <a:spAutoFit/>
          </a:bodyPr>
          <a:lstStyle/>
          <a:p>
            <a:pPr>
              <a:lnSpc>
                <a:spcPct val="150000"/>
              </a:lnSpc>
            </a:pP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sym typeface="+mn-ea"/>
              </a:rPr>
              <a:t>作者所探讨的内容不是传统意义上的死亡，而是死亡的本质，也就是生命是有限的这一性质。对于任何人的离世，对他自己和他的亲朋好友都不是一件好事，但是反过来看，大多数情况下，延长的寿命也并没有带来什么好处。生命的确是有限的，这是生命的天然存在的性质，我们不能改变，但是我们可以改变自己的想法；</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cs typeface="Open Sans" pitchFamily="34" charset="0"/>
                <a:sym typeface="+mn-ea"/>
              </a:rPr>
              <a:t>作者还主要论述了永恒的生命和不断更新的生命那一个更有利于整个人类的 生存延续，作者认为如果人类消除死亡，就会消除带下一代的需要，在永恒的生命中就会堕落，而在不断延续的生命中，每一代都会饱有热情，野心和希望地看待这个世界，才更有利  于整个人类的发展</a:t>
            </a:r>
            <a:endPar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cs typeface="Open Sans" pitchFamily="34" charset="0"/>
              <a:sym typeface="+mn-ea"/>
            </a:endParaRPr>
          </a:p>
        </p:txBody>
      </p:sp>
      <p:grpSp>
        <p:nvGrpSpPr>
          <p:cNvPr id="9" name="组合 8"/>
          <p:cNvGrpSpPr/>
          <p:nvPr/>
        </p:nvGrpSpPr>
        <p:grpSpPr>
          <a:xfrm>
            <a:off x="-7755" y="260648"/>
            <a:ext cx="2116635" cy="576064"/>
            <a:chOff x="3563888" y="1131590"/>
            <a:chExt cx="1587684" cy="432048"/>
          </a:xfrm>
        </p:grpSpPr>
        <p:sp>
          <p:nvSpPr>
            <p:cNvPr id="10" name="TextBox 9"/>
            <p:cNvSpPr txBox="1"/>
            <p:nvPr/>
          </p:nvSpPr>
          <p:spPr>
            <a:xfrm>
              <a:off x="3982702" y="1220656"/>
              <a:ext cx="1168870" cy="276225"/>
            </a:xfrm>
            <a:prstGeom prst="rect">
              <a:avLst/>
            </a:prstGeom>
            <a:noFill/>
            <a:ln w="12700">
              <a:solidFill>
                <a:schemeClr val="tx1">
                  <a:lumMod val="65000"/>
                  <a:lumOff val="35000"/>
                </a:schemeClr>
              </a:solidFill>
            </a:ln>
          </p:spPr>
          <p:txBody>
            <a:bodyPr wrap="none" rtlCol="0">
              <a:spAutoFit/>
            </a:bodyPr>
            <a:lstStyle/>
            <a:p>
              <a:r>
                <a:rPr lang="zh-CN" altLang="en-US" sz="1800" b="1" dirty="0"/>
                <a:t>章节核心观点</a:t>
              </a:r>
              <a:endParaRPr lang="zh-CN" altLang="en-US" sz="1800" b="1" dirty="0"/>
            </a:p>
          </p:txBody>
        </p:sp>
        <p:sp>
          <p:nvSpPr>
            <p:cNvPr id="11" name="矩形 10"/>
            <p:cNvSpPr/>
            <p:nvPr/>
          </p:nvSpPr>
          <p:spPr>
            <a:xfrm>
              <a:off x="3563888" y="1131590"/>
              <a:ext cx="432048" cy="43204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a:t>02</a:t>
              </a:r>
              <a:endParaRPr lang="zh-CN" altLang="en-US" sz="1300" b="1" dirty="0"/>
            </a:p>
          </p:txBody>
        </p:sp>
      </p:grpSp>
      <p:grpSp>
        <p:nvGrpSpPr>
          <p:cNvPr id="2" name="组合 1"/>
          <p:cNvGrpSpPr/>
          <p:nvPr/>
        </p:nvGrpSpPr>
        <p:grpSpPr>
          <a:xfrm>
            <a:off x="5612844" y="836712"/>
            <a:ext cx="1395179" cy="492406"/>
            <a:chOff x="5612844" y="911772"/>
            <a:chExt cx="1395179" cy="492406"/>
          </a:xfrm>
        </p:grpSpPr>
        <p:sp>
          <p:nvSpPr>
            <p:cNvPr id="8" name="TextBox 7"/>
            <p:cNvSpPr txBox="1"/>
            <p:nvPr/>
          </p:nvSpPr>
          <p:spPr>
            <a:xfrm>
              <a:off x="5612844" y="911772"/>
              <a:ext cx="1395179" cy="492406"/>
            </a:xfrm>
            <a:prstGeom prst="rect">
              <a:avLst/>
            </a:prstGeom>
            <a:noFill/>
          </p:spPr>
          <p:txBody>
            <a:bodyPr wrap="none" lIns="182843" tIns="91422" rIns="182843" bIns="91422" rtlCol="0">
              <a:spAutoFit/>
            </a:bodyPr>
            <a:lstStyle/>
            <a:p>
              <a:pPr algn="ctr"/>
              <a:r>
                <a:rPr lang="zh-CN" altLang="id-ID" sz="2000" b="1" dirty="0">
                  <a:solidFill>
                    <a:schemeClr val="tx2"/>
                  </a:solidFill>
                  <a:latin typeface="微软雅黑" panose="020B0503020204020204" pitchFamily="34" charset="-122"/>
                  <a:cs typeface="Aparajita" panose="02020603050405020304" pitchFamily="34" charset="0"/>
                </a:rPr>
                <a:t>核心观点</a:t>
              </a:r>
              <a:endParaRPr lang="zh-CN" altLang="id-ID" sz="2000" b="1" dirty="0">
                <a:solidFill>
                  <a:schemeClr val="tx2"/>
                </a:solidFill>
                <a:latin typeface="微软雅黑" panose="020B0503020204020204" pitchFamily="34" charset="-122"/>
                <a:cs typeface="Aparajita" panose="02020603050405020304" pitchFamily="34" charset="0"/>
              </a:endParaRPr>
            </a:p>
          </p:txBody>
        </p:sp>
        <p:sp>
          <p:nvSpPr>
            <p:cNvPr id="14" name="矩形 13"/>
            <p:cNvSpPr/>
            <p:nvPr/>
          </p:nvSpPr>
          <p:spPr>
            <a:xfrm rot="10800000" flipV="1">
              <a:off x="5774121" y="1321400"/>
              <a:ext cx="1072613" cy="45719"/>
            </a:xfrm>
            <a:prstGeom prst="rect">
              <a:avLst/>
            </a:prstGeom>
            <a:solidFill>
              <a:schemeClr val="tx1">
                <a:lumMod val="75000"/>
                <a:lumOff val="2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42" presetClass="entr" presetSubtype="0" fill="hold" grpId="0" nodeType="afterEffect">
                                  <p:stCondLst>
                                    <p:cond delay="3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295299" y="2097200"/>
            <a:ext cx="9599817" cy="2688299"/>
          </a:xfrm>
          <a:prstGeom prst="rect">
            <a:avLst/>
          </a:prstGeom>
          <a:solidFill>
            <a:schemeClr val="tx1">
              <a:lumMod val="75000"/>
              <a:lumOff val="25000"/>
              <a:alpha val="3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2278906" y="2887439"/>
            <a:ext cx="7632602" cy="1083123"/>
            <a:chOff x="2229440" y="1946275"/>
            <a:chExt cx="5725198" cy="812342"/>
          </a:xfrm>
        </p:grpSpPr>
        <p:sp>
          <p:nvSpPr>
            <p:cNvPr id="2" name="矩形 1"/>
            <p:cNvSpPr/>
            <p:nvPr/>
          </p:nvSpPr>
          <p:spPr>
            <a:xfrm>
              <a:off x="2229440" y="1946275"/>
              <a:ext cx="812342" cy="81234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t>02</a:t>
              </a:r>
              <a:endParaRPr lang="zh-CN" altLang="en-US" sz="4800" b="1" dirty="0"/>
            </a:p>
          </p:txBody>
        </p:sp>
        <p:sp>
          <p:nvSpPr>
            <p:cNvPr id="3" name="TextBox 2"/>
            <p:cNvSpPr txBox="1"/>
            <p:nvPr/>
          </p:nvSpPr>
          <p:spPr>
            <a:xfrm>
              <a:off x="3203847" y="2023154"/>
              <a:ext cx="4750791" cy="623248"/>
            </a:xfrm>
            <a:prstGeom prst="rect">
              <a:avLst/>
            </a:prstGeom>
            <a:noFill/>
          </p:spPr>
          <p:txBody>
            <a:bodyPr wrap="square" rtlCol="0">
              <a:spAutoFit/>
            </a:bodyPr>
            <a:lstStyle/>
            <a:p>
              <a:r>
                <a:rPr lang="zh-CN" altLang="en-US" sz="4800" b="1" dirty="0">
                  <a:solidFill>
                    <a:schemeClr val="bg1"/>
                  </a:solidFill>
                </a:rPr>
                <a:t>韩伊晨同学的读译体会</a:t>
              </a:r>
              <a:endParaRPr lang="zh-CN" altLang="en-US" sz="4800" b="1" dirty="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 41"/>
          <p:cNvPicPr>
            <a:picLocks noChangeAspect="1"/>
          </p:cNvPicPr>
          <p:nvPr/>
        </p:nvPicPr>
        <p:blipFill rotWithShape="1">
          <a:blip r:embed="rId1" cstate="print">
            <a:extLst>
              <a:ext uri="{28A0092B-C50C-407E-A947-70E740481C1C}">
                <a14:useLocalDpi xmlns:a14="http://schemas.microsoft.com/office/drawing/2010/main" val="0"/>
              </a:ext>
            </a:extLst>
          </a:blip>
          <a:srcRect r="26642"/>
          <a:stretch>
            <a:fillRect/>
          </a:stretch>
        </p:blipFill>
        <p:spPr>
          <a:xfrm>
            <a:off x="4439021" y="-27384"/>
            <a:ext cx="7751391" cy="6885384"/>
          </a:xfrm>
          <a:prstGeom prst="rect">
            <a:avLst/>
          </a:prstGeom>
        </p:spPr>
      </p:pic>
      <p:sp>
        <p:nvSpPr>
          <p:cNvPr id="43" name="矩形 42"/>
          <p:cNvSpPr/>
          <p:nvPr/>
        </p:nvSpPr>
        <p:spPr>
          <a:xfrm>
            <a:off x="4439022" y="0"/>
            <a:ext cx="7751390" cy="6858000"/>
          </a:xfrm>
          <a:prstGeom prst="rect">
            <a:avLst/>
          </a:prstGeom>
          <a:solidFill>
            <a:schemeClr val="bg1">
              <a:alpha val="83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1198662" y="1484784"/>
            <a:ext cx="9995859" cy="3048954"/>
            <a:chOff x="691958" y="3262183"/>
            <a:chExt cx="21736301" cy="6630042"/>
          </a:xfrm>
        </p:grpSpPr>
        <p:grpSp>
          <p:nvGrpSpPr>
            <p:cNvPr id="5" name="Group 1"/>
            <p:cNvGrpSpPr/>
            <p:nvPr/>
          </p:nvGrpSpPr>
          <p:grpSpPr>
            <a:xfrm>
              <a:off x="691958" y="3262183"/>
              <a:ext cx="6630042" cy="6630042"/>
              <a:chOff x="847794" y="3997423"/>
              <a:chExt cx="6161182" cy="6161182"/>
            </a:xfrm>
          </p:grpSpPr>
          <p:grpSp>
            <p:nvGrpSpPr>
              <p:cNvPr id="6" name="Group 59"/>
              <p:cNvGrpSpPr/>
              <p:nvPr/>
            </p:nvGrpSpPr>
            <p:grpSpPr>
              <a:xfrm>
                <a:off x="847794" y="3997423"/>
                <a:ext cx="6161182" cy="6161182"/>
                <a:chOff x="1402" y="1752600"/>
                <a:chExt cx="2743200" cy="2743200"/>
              </a:xfrm>
            </p:grpSpPr>
            <p:sp>
              <p:nvSpPr>
                <p:cNvPr id="8" name="Oval 60"/>
                <p:cNvSpPr/>
                <p:nvPr/>
              </p:nvSpPr>
              <p:spPr>
                <a:xfrm>
                  <a:off x="1402" y="1752600"/>
                  <a:ext cx="2743200" cy="2743200"/>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ndParaRPr>
                </a:p>
              </p:txBody>
            </p:sp>
            <p:sp>
              <p:nvSpPr>
                <p:cNvPr id="9" name="Pie 3"/>
                <p:cNvSpPr/>
                <p:nvPr/>
              </p:nvSpPr>
              <p:spPr>
                <a:xfrm>
                  <a:off x="1106214" y="2398938"/>
                  <a:ext cx="1638388" cy="1850785"/>
                </a:xfrm>
                <a:custGeom>
                  <a:avLst/>
                  <a:gdLst>
                    <a:gd name="connsiteX0" fmla="*/ 2692275 w 2743200"/>
                    <a:gd name="connsiteY0" fmla="*/ 1001324 h 2743200"/>
                    <a:gd name="connsiteX1" fmla="*/ 2155489 w 2743200"/>
                    <a:gd name="connsiteY1" fmla="*/ 2497124 h 2743200"/>
                    <a:gd name="connsiteX2" fmla="*/ 1371600 w 2743200"/>
                    <a:gd name="connsiteY2" fmla="*/ 1371600 h 2743200"/>
                    <a:gd name="connsiteX3" fmla="*/ 2692275 w 2743200"/>
                    <a:gd name="connsiteY3" fmla="*/ 1001324 h 2743200"/>
                    <a:gd name="connsiteX0-1" fmla="*/ 1320675 w 1371688"/>
                    <a:gd name="connsiteY0-2" fmla="*/ 0 h 1495800"/>
                    <a:gd name="connsiteX1-3" fmla="*/ 783889 w 1371688"/>
                    <a:gd name="connsiteY1-4" fmla="*/ 1495800 h 1495800"/>
                    <a:gd name="connsiteX2-5" fmla="*/ 0 w 1371688"/>
                    <a:gd name="connsiteY2-6" fmla="*/ 370276 h 1495800"/>
                    <a:gd name="connsiteX3-7" fmla="*/ 457891 w 1371688"/>
                    <a:gd name="connsiteY3-8" fmla="*/ 206990 h 1495800"/>
                    <a:gd name="connsiteX4" fmla="*/ 1320675 w 1371688"/>
                    <a:gd name="connsiteY4" fmla="*/ 0 h 1495800"/>
                    <a:gd name="connsiteX0-9" fmla="*/ 1320675 w 1371688"/>
                    <a:gd name="connsiteY0-10" fmla="*/ 354985 h 1850785"/>
                    <a:gd name="connsiteX1-11" fmla="*/ 783889 w 1371688"/>
                    <a:gd name="connsiteY1-12" fmla="*/ 1850785 h 1850785"/>
                    <a:gd name="connsiteX2-13" fmla="*/ 0 w 1371688"/>
                    <a:gd name="connsiteY2-14" fmla="*/ 725261 h 1850785"/>
                    <a:gd name="connsiteX3-15" fmla="*/ 667441 w 1371688"/>
                    <a:gd name="connsiteY3-16" fmla="*/ 0 h 1850785"/>
                    <a:gd name="connsiteX4-17" fmla="*/ 1320675 w 1371688"/>
                    <a:gd name="connsiteY4-18" fmla="*/ 354985 h 1850785"/>
                    <a:gd name="connsiteX0-19" fmla="*/ 1587375 w 1638388"/>
                    <a:gd name="connsiteY0-20" fmla="*/ 354985 h 1850785"/>
                    <a:gd name="connsiteX1-21" fmla="*/ 1050589 w 1638388"/>
                    <a:gd name="connsiteY1-22" fmla="*/ 1850785 h 1850785"/>
                    <a:gd name="connsiteX2-23" fmla="*/ 0 w 1638388"/>
                    <a:gd name="connsiteY2-24" fmla="*/ 953861 h 1850785"/>
                    <a:gd name="connsiteX3-25" fmla="*/ 934141 w 1638388"/>
                    <a:gd name="connsiteY3-26" fmla="*/ 0 h 1850785"/>
                    <a:gd name="connsiteX4-27" fmla="*/ 1587375 w 1638388"/>
                    <a:gd name="connsiteY4-28" fmla="*/ 354985 h 1850785"/>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1638388" h="1850785">
                      <a:moveTo>
                        <a:pt x="1587375" y="354985"/>
                      </a:moveTo>
                      <a:cubicBezTo>
                        <a:pt x="1744949" y="917010"/>
                        <a:pt x="1529566" y="1517194"/>
                        <a:pt x="1050589" y="1850785"/>
                      </a:cubicBezTo>
                      <a:lnTo>
                        <a:pt x="0" y="953861"/>
                      </a:lnTo>
                      <a:lnTo>
                        <a:pt x="934141" y="0"/>
                      </a:lnTo>
                      <a:lnTo>
                        <a:pt x="1587375" y="354985"/>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微软雅黑" panose="020B0503020204020204" pitchFamily="34" charset="-122"/>
                  </a:endParaRPr>
                </a:p>
              </p:txBody>
            </p:sp>
            <p:sp>
              <p:nvSpPr>
                <p:cNvPr id="10" name="Oval 62"/>
                <p:cNvSpPr/>
                <p:nvPr/>
              </p:nvSpPr>
              <p:spPr>
                <a:xfrm>
                  <a:off x="367162" y="2118360"/>
                  <a:ext cx="2011680" cy="20116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ndParaRPr>
                </a:p>
              </p:txBody>
            </p:sp>
          </p:grpSp>
          <p:sp>
            <p:nvSpPr>
              <p:cNvPr id="7" name="Content Placeholder 2"/>
              <p:cNvSpPr txBox="1"/>
              <p:nvPr/>
            </p:nvSpPr>
            <p:spPr bwMode="auto">
              <a:xfrm>
                <a:off x="2369270" y="6616609"/>
                <a:ext cx="3275554" cy="1057298"/>
              </a:xfrm>
              <a:prstGeom prst="rect">
                <a:avLst/>
              </a:prstGeom>
            </p:spPr>
            <p:txBody>
              <a:bodyPr wrap="none">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defRPr/>
                </a:pPr>
                <a:r>
                  <a:rPr lang="zh-CN" altLang="en-US" sz="2800" b="1" dirty="0">
                    <a:solidFill>
                      <a:schemeClr val="bg1"/>
                    </a:solidFill>
                    <a:latin typeface="微软雅黑" panose="020B0503020204020204" pitchFamily="34" charset="-122"/>
                    <a:cs typeface="Aparajita" panose="02020603050405020304" pitchFamily="34" charset="0"/>
                  </a:rPr>
                  <a:t>核心观点</a:t>
                </a:r>
                <a:endParaRPr lang="en-US" sz="2800" b="1" dirty="0">
                  <a:solidFill>
                    <a:schemeClr val="bg1"/>
                  </a:solidFill>
                  <a:latin typeface="微软雅黑" panose="020B0503020204020204" pitchFamily="34" charset="-122"/>
                  <a:cs typeface="Aparajita" panose="02020603050405020304" pitchFamily="34" charset="0"/>
                </a:endParaRPr>
              </a:p>
            </p:txBody>
          </p:sp>
        </p:grpSp>
        <p:grpSp>
          <p:nvGrpSpPr>
            <p:cNvPr id="11" name="Group 65"/>
            <p:cNvGrpSpPr/>
            <p:nvPr/>
          </p:nvGrpSpPr>
          <p:grpSpPr>
            <a:xfrm>
              <a:off x="10479614" y="4418206"/>
              <a:ext cx="5406364" cy="5406364"/>
              <a:chOff x="2310042" y="3997423"/>
              <a:chExt cx="6161182" cy="6161182"/>
            </a:xfrm>
          </p:grpSpPr>
          <p:grpSp>
            <p:nvGrpSpPr>
              <p:cNvPr id="12" name="Group 66"/>
              <p:cNvGrpSpPr/>
              <p:nvPr/>
            </p:nvGrpSpPr>
            <p:grpSpPr>
              <a:xfrm>
                <a:off x="2310042" y="3997423"/>
                <a:ext cx="6161182" cy="6161182"/>
                <a:chOff x="652452" y="1752600"/>
                <a:chExt cx="2743200" cy="2743200"/>
              </a:xfrm>
            </p:grpSpPr>
            <p:sp>
              <p:nvSpPr>
                <p:cNvPr id="14" name="Oval 68"/>
                <p:cNvSpPr/>
                <p:nvPr/>
              </p:nvSpPr>
              <p:spPr>
                <a:xfrm>
                  <a:off x="652452" y="1752600"/>
                  <a:ext cx="2743200" cy="27432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ndParaRPr>
                </a:p>
              </p:txBody>
            </p:sp>
            <p:sp>
              <p:nvSpPr>
                <p:cNvPr id="15" name="Pie 3"/>
                <p:cNvSpPr/>
                <p:nvPr/>
              </p:nvSpPr>
              <p:spPr>
                <a:xfrm>
                  <a:off x="1757264" y="2398938"/>
                  <a:ext cx="1638388" cy="1850785"/>
                </a:xfrm>
                <a:custGeom>
                  <a:avLst/>
                  <a:gdLst>
                    <a:gd name="connsiteX0" fmla="*/ 2692275 w 2743200"/>
                    <a:gd name="connsiteY0" fmla="*/ 1001324 h 2743200"/>
                    <a:gd name="connsiteX1" fmla="*/ 2155489 w 2743200"/>
                    <a:gd name="connsiteY1" fmla="*/ 2497124 h 2743200"/>
                    <a:gd name="connsiteX2" fmla="*/ 1371600 w 2743200"/>
                    <a:gd name="connsiteY2" fmla="*/ 1371600 h 2743200"/>
                    <a:gd name="connsiteX3" fmla="*/ 2692275 w 2743200"/>
                    <a:gd name="connsiteY3" fmla="*/ 1001324 h 2743200"/>
                    <a:gd name="connsiteX0-1" fmla="*/ 1320675 w 1371688"/>
                    <a:gd name="connsiteY0-2" fmla="*/ 0 h 1495800"/>
                    <a:gd name="connsiteX1-3" fmla="*/ 783889 w 1371688"/>
                    <a:gd name="connsiteY1-4" fmla="*/ 1495800 h 1495800"/>
                    <a:gd name="connsiteX2-5" fmla="*/ 0 w 1371688"/>
                    <a:gd name="connsiteY2-6" fmla="*/ 370276 h 1495800"/>
                    <a:gd name="connsiteX3-7" fmla="*/ 457891 w 1371688"/>
                    <a:gd name="connsiteY3-8" fmla="*/ 206990 h 1495800"/>
                    <a:gd name="connsiteX4" fmla="*/ 1320675 w 1371688"/>
                    <a:gd name="connsiteY4" fmla="*/ 0 h 1495800"/>
                    <a:gd name="connsiteX0-9" fmla="*/ 1320675 w 1371688"/>
                    <a:gd name="connsiteY0-10" fmla="*/ 354985 h 1850785"/>
                    <a:gd name="connsiteX1-11" fmla="*/ 783889 w 1371688"/>
                    <a:gd name="connsiteY1-12" fmla="*/ 1850785 h 1850785"/>
                    <a:gd name="connsiteX2-13" fmla="*/ 0 w 1371688"/>
                    <a:gd name="connsiteY2-14" fmla="*/ 725261 h 1850785"/>
                    <a:gd name="connsiteX3-15" fmla="*/ 667441 w 1371688"/>
                    <a:gd name="connsiteY3-16" fmla="*/ 0 h 1850785"/>
                    <a:gd name="connsiteX4-17" fmla="*/ 1320675 w 1371688"/>
                    <a:gd name="connsiteY4-18" fmla="*/ 354985 h 1850785"/>
                    <a:gd name="connsiteX0-19" fmla="*/ 1587375 w 1638388"/>
                    <a:gd name="connsiteY0-20" fmla="*/ 354985 h 1850785"/>
                    <a:gd name="connsiteX1-21" fmla="*/ 1050589 w 1638388"/>
                    <a:gd name="connsiteY1-22" fmla="*/ 1850785 h 1850785"/>
                    <a:gd name="connsiteX2-23" fmla="*/ 0 w 1638388"/>
                    <a:gd name="connsiteY2-24" fmla="*/ 953861 h 1850785"/>
                    <a:gd name="connsiteX3-25" fmla="*/ 934141 w 1638388"/>
                    <a:gd name="connsiteY3-26" fmla="*/ 0 h 1850785"/>
                    <a:gd name="connsiteX4-27" fmla="*/ 1587375 w 1638388"/>
                    <a:gd name="connsiteY4-28" fmla="*/ 354985 h 1850785"/>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1638388" h="1850785">
                      <a:moveTo>
                        <a:pt x="1587375" y="354985"/>
                      </a:moveTo>
                      <a:cubicBezTo>
                        <a:pt x="1744949" y="917010"/>
                        <a:pt x="1529566" y="1517194"/>
                        <a:pt x="1050589" y="1850785"/>
                      </a:cubicBezTo>
                      <a:lnTo>
                        <a:pt x="0" y="953861"/>
                      </a:lnTo>
                      <a:lnTo>
                        <a:pt x="934141" y="0"/>
                      </a:lnTo>
                      <a:lnTo>
                        <a:pt x="1587375" y="354985"/>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微软雅黑" panose="020B0503020204020204" pitchFamily="34" charset="-122"/>
                  </a:endParaRPr>
                </a:p>
              </p:txBody>
            </p:sp>
            <p:sp>
              <p:nvSpPr>
                <p:cNvPr id="16" name="Oval 70"/>
                <p:cNvSpPr/>
                <p:nvPr/>
              </p:nvSpPr>
              <p:spPr>
                <a:xfrm>
                  <a:off x="1018212" y="2118360"/>
                  <a:ext cx="2011680" cy="201168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ndParaRPr>
                </a:p>
              </p:txBody>
            </p:sp>
          </p:grpSp>
          <p:sp>
            <p:nvSpPr>
              <p:cNvPr id="13" name="Content Placeholder 2"/>
              <p:cNvSpPr txBox="1"/>
              <p:nvPr/>
            </p:nvSpPr>
            <p:spPr bwMode="auto">
              <a:xfrm>
                <a:off x="3252723" y="5969432"/>
                <a:ext cx="5033888" cy="2242368"/>
              </a:xfrm>
              <a:prstGeom prst="rect">
                <a:avLst/>
              </a:prstGeom>
            </p:spPr>
            <p:txBody>
              <a:bodyPr wrap="none">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defRPr/>
                </a:pPr>
                <a:r>
                  <a:rPr lang="zh-CN" altLang="en-US" sz="2400" b="1" dirty="0">
                    <a:solidFill>
                      <a:schemeClr val="bg1"/>
                    </a:solidFill>
                    <a:latin typeface="微软雅黑" panose="020B0503020204020204" pitchFamily="34" charset="-122"/>
                    <a:cs typeface="Aparajita" panose="02020603050405020304" pitchFamily="34" charset="0"/>
                  </a:rPr>
                  <a:t> 读译体会、</a:t>
                </a:r>
                <a:endParaRPr lang="en-US" altLang="zh-CN" sz="2400" b="1" dirty="0">
                  <a:solidFill>
                    <a:schemeClr val="bg1"/>
                  </a:solidFill>
                  <a:latin typeface="微软雅黑" panose="020B0503020204020204" pitchFamily="34" charset="-122"/>
                  <a:cs typeface="Aparajita" panose="02020603050405020304" pitchFamily="34" charset="0"/>
                </a:endParaRPr>
              </a:p>
              <a:p>
                <a:pPr marL="0" indent="0" algn="ctr">
                  <a:buNone/>
                  <a:defRPr/>
                </a:pPr>
                <a:r>
                  <a:rPr lang="zh-CN" altLang="en-US" sz="2400" b="1" dirty="0">
                    <a:solidFill>
                      <a:schemeClr val="bg1"/>
                    </a:solidFill>
                    <a:latin typeface="微软雅黑" panose="020B0503020204020204" pitchFamily="34" charset="-122"/>
                    <a:cs typeface="Aparajita" panose="02020603050405020304" pitchFamily="34" charset="0"/>
                  </a:rPr>
                  <a:t>评论与感触：</a:t>
                </a:r>
                <a:endParaRPr lang="zh-CN" altLang="en-US" sz="2400" b="1" dirty="0">
                  <a:solidFill>
                    <a:schemeClr val="bg1"/>
                  </a:solidFill>
                  <a:latin typeface="微软雅黑" panose="020B0503020204020204" pitchFamily="34" charset="-122"/>
                  <a:cs typeface="Aparajita" panose="02020603050405020304" pitchFamily="34" charset="0"/>
                </a:endParaRPr>
              </a:p>
            </p:txBody>
          </p:sp>
        </p:grpSp>
        <p:grpSp>
          <p:nvGrpSpPr>
            <p:cNvPr id="17" name="Group 71"/>
            <p:cNvGrpSpPr/>
            <p:nvPr/>
          </p:nvGrpSpPr>
          <p:grpSpPr>
            <a:xfrm>
              <a:off x="18854346" y="6289495"/>
              <a:ext cx="3573913" cy="3573910"/>
              <a:chOff x="4149936" y="3997423"/>
              <a:chExt cx="6161184" cy="6161182"/>
            </a:xfrm>
          </p:grpSpPr>
          <p:grpSp>
            <p:nvGrpSpPr>
              <p:cNvPr id="18" name="Group 72"/>
              <p:cNvGrpSpPr/>
              <p:nvPr/>
            </p:nvGrpSpPr>
            <p:grpSpPr>
              <a:xfrm>
                <a:off x="4149936" y="3997423"/>
                <a:ext cx="6161184" cy="6161182"/>
                <a:chOff x="1471645" y="1752600"/>
                <a:chExt cx="2743201" cy="2743200"/>
              </a:xfrm>
            </p:grpSpPr>
            <p:sp>
              <p:nvSpPr>
                <p:cNvPr id="20" name="Oval 74"/>
                <p:cNvSpPr/>
                <p:nvPr/>
              </p:nvSpPr>
              <p:spPr>
                <a:xfrm>
                  <a:off x="1471645" y="1752600"/>
                  <a:ext cx="2743201" cy="27432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ndParaRPr>
                </a:p>
              </p:txBody>
            </p:sp>
            <p:sp>
              <p:nvSpPr>
                <p:cNvPr id="21" name="Pie 3"/>
                <p:cNvSpPr/>
                <p:nvPr/>
              </p:nvSpPr>
              <p:spPr>
                <a:xfrm>
                  <a:off x="2576458" y="2398938"/>
                  <a:ext cx="1638388" cy="1850785"/>
                </a:xfrm>
                <a:custGeom>
                  <a:avLst/>
                  <a:gdLst>
                    <a:gd name="connsiteX0" fmla="*/ 2692275 w 2743200"/>
                    <a:gd name="connsiteY0" fmla="*/ 1001324 h 2743200"/>
                    <a:gd name="connsiteX1" fmla="*/ 2155489 w 2743200"/>
                    <a:gd name="connsiteY1" fmla="*/ 2497124 h 2743200"/>
                    <a:gd name="connsiteX2" fmla="*/ 1371600 w 2743200"/>
                    <a:gd name="connsiteY2" fmla="*/ 1371600 h 2743200"/>
                    <a:gd name="connsiteX3" fmla="*/ 2692275 w 2743200"/>
                    <a:gd name="connsiteY3" fmla="*/ 1001324 h 2743200"/>
                    <a:gd name="connsiteX0-1" fmla="*/ 1320675 w 1371688"/>
                    <a:gd name="connsiteY0-2" fmla="*/ 0 h 1495800"/>
                    <a:gd name="connsiteX1-3" fmla="*/ 783889 w 1371688"/>
                    <a:gd name="connsiteY1-4" fmla="*/ 1495800 h 1495800"/>
                    <a:gd name="connsiteX2-5" fmla="*/ 0 w 1371688"/>
                    <a:gd name="connsiteY2-6" fmla="*/ 370276 h 1495800"/>
                    <a:gd name="connsiteX3-7" fmla="*/ 457891 w 1371688"/>
                    <a:gd name="connsiteY3-8" fmla="*/ 206990 h 1495800"/>
                    <a:gd name="connsiteX4" fmla="*/ 1320675 w 1371688"/>
                    <a:gd name="connsiteY4" fmla="*/ 0 h 1495800"/>
                    <a:gd name="connsiteX0-9" fmla="*/ 1320675 w 1371688"/>
                    <a:gd name="connsiteY0-10" fmla="*/ 354985 h 1850785"/>
                    <a:gd name="connsiteX1-11" fmla="*/ 783889 w 1371688"/>
                    <a:gd name="connsiteY1-12" fmla="*/ 1850785 h 1850785"/>
                    <a:gd name="connsiteX2-13" fmla="*/ 0 w 1371688"/>
                    <a:gd name="connsiteY2-14" fmla="*/ 725261 h 1850785"/>
                    <a:gd name="connsiteX3-15" fmla="*/ 667441 w 1371688"/>
                    <a:gd name="connsiteY3-16" fmla="*/ 0 h 1850785"/>
                    <a:gd name="connsiteX4-17" fmla="*/ 1320675 w 1371688"/>
                    <a:gd name="connsiteY4-18" fmla="*/ 354985 h 1850785"/>
                    <a:gd name="connsiteX0-19" fmla="*/ 1587375 w 1638388"/>
                    <a:gd name="connsiteY0-20" fmla="*/ 354985 h 1850785"/>
                    <a:gd name="connsiteX1-21" fmla="*/ 1050589 w 1638388"/>
                    <a:gd name="connsiteY1-22" fmla="*/ 1850785 h 1850785"/>
                    <a:gd name="connsiteX2-23" fmla="*/ 0 w 1638388"/>
                    <a:gd name="connsiteY2-24" fmla="*/ 953861 h 1850785"/>
                    <a:gd name="connsiteX3-25" fmla="*/ 934141 w 1638388"/>
                    <a:gd name="connsiteY3-26" fmla="*/ 0 h 1850785"/>
                    <a:gd name="connsiteX4-27" fmla="*/ 1587375 w 1638388"/>
                    <a:gd name="connsiteY4-28" fmla="*/ 354985 h 1850785"/>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1638388" h="1850785">
                      <a:moveTo>
                        <a:pt x="1587375" y="354985"/>
                      </a:moveTo>
                      <a:cubicBezTo>
                        <a:pt x="1744949" y="917010"/>
                        <a:pt x="1529566" y="1517194"/>
                        <a:pt x="1050589" y="1850785"/>
                      </a:cubicBezTo>
                      <a:lnTo>
                        <a:pt x="0" y="953861"/>
                      </a:lnTo>
                      <a:lnTo>
                        <a:pt x="934141" y="0"/>
                      </a:lnTo>
                      <a:lnTo>
                        <a:pt x="1587375" y="354985"/>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微软雅黑" panose="020B0503020204020204" pitchFamily="34" charset="-122"/>
                  </a:endParaRPr>
                </a:p>
              </p:txBody>
            </p:sp>
            <p:sp>
              <p:nvSpPr>
                <p:cNvPr id="22" name="Oval 76"/>
                <p:cNvSpPr/>
                <p:nvPr/>
              </p:nvSpPr>
              <p:spPr>
                <a:xfrm>
                  <a:off x="1837406" y="2118361"/>
                  <a:ext cx="2011680" cy="201168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ndParaRPr>
                </a:p>
              </p:txBody>
            </p:sp>
          </p:grpSp>
          <p:sp>
            <p:nvSpPr>
              <p:cNvPr id="19" name="Content Placeholder 2"/>
              <p:cNvSpPr txBox="1"/>
              <p:nvPr/>
            </p:nvSpPr>
            <p:spPr bwMode="auto">
              <a:xfrm>
                <a:off x="5577928" y="5796970"/>
                <a:ext cx="3576707" cy="2884438"/>
              </a:xfrm>
              <a:prstGeom prst="rect">
                <a:avLst/>
              </a:prstGeom>
            </p:spPr>
            <p:txBody>
              <a:bodyPr wrap="none">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defRPr/>
                </a:pPr>
                <a:r>
                  <a:rPr lang="zh-CN" altLang="en-US" sz="2000" b="1" dirty="0">
                    <a:solidFill>
                      <a:schemeClr val="bg1"/>
                    </a:solidFill>
                    <a:latin typeface="微软雅黑" panose="020B0503020204020204" pitchFamily="34" charset="-122"/>
                    <a:cs typeface="Aparajita" panose="02020603050405020304" pitchFamily="34" charset="0"/>
                  </a:rPr>
                  <a:t>专有名</a:t>
                </a:r>
                <a:endParaRPr lang="en-US" altLang="zh-CN" sz="2000" b="1" dirty="0">
                  <a:solidFill>
                    <a:schemeClr val="bg1"/>
                  </a:solidFill>
                  <a:latin typeface="微软雅黑" panose="020B0503020204020204" pitchFamily="34" charset="-122"/>
                  <a:cs typeface="Aparajita" panose="02020603050405020304" pitchFamily="34" charset="0"/>
                </a:endParaRPr>
              </a:p>
              <a:p>
                <a:pPr marL="0" indent="0" algn="ctr">
                  <a:buNone/>
                  <a:defRPr/>
                </a:pPr>
                <a:r>
                  <a:rPr lang="zh-CN" altLang="en-US" sz="2000" b="1" dirty="0">
                    <a:solidFill>
                      <a:schemeClr val="bg1"/>
                    </a:solidFill>
                    <a:latin typeface="微软雅黑" panose="020B0503020204020204" pitchFamily="34" charset="-122"/>
                    <a:cs typeface="Aparajita" panose="02020603050405020304" pitchFamily="34" charset="0"/>
                  </a:rPr>
                  <a:t>词译法</a:t>
                </a:r>
                <a:endParaRPr lang="zh-CN" altLang="en-US" sz="2000" b="1" dirty="0">
                  <a:solidFill>
                    <a:schemeClr val="bg1"/>
                  </a:solidFill>
                  <a:latin typeface="微软雅黑" panose="020B0503020204020204" pitchFamily="34" charset="-122"/>
                  <a:cs typeface="Aparajita" panose="02020603050405020304" pitchFamily="34" charset="0"/>
                </a:endParaRPr>
              </a:p>
            </p:txBody>
          </p:sp>
        </p:grpSp>
      </p:grpSp>
      <p:sp>
        <p:nvSpPr>
          <p:cNvPr id="24" name="TextBox 23"/>
          <p:cNvSpPr txBox="1"/>
          <p:nvPr/>
        </p:nvSpPr>
        <p:spPr>
          <a:xfrm>
            <a:off x="550590" y="4652992"/>
            <a:ext cx="3733738" cy="2123622"/>
          </a:xfrm>
          <a:prstGeom prst="rect">
            <a:avLst/>
          </a:prstGeom>
          <a:noFill/>
          <a:ln>
            <a:solidFill>
              <a:schemeClr val="tx1"/>
            </a:solidFill>
          </a:ln>
        </p:spPr>
        <p:txBody>
          <a:bodyPr wrap="square" lIns="182843" tIns="91422" rIns="182843" bIns="91422" rtlCol="0">
            <a:spAutoFit/>
          </a:bodyPr>
          <a:lstStyle/>
          <a:p>
            <a:pPr>
              <a:lnSpc>
                <a:spcPct val="150000"/>
              </a:lnSpc>
            </a:pPr>
            <a:r>
              <a:rPr lang="zh-CN" altLang="en-US" dirty="0">
                <a:solidFill>
                  <a:schemeClr val="tx1">
                    <a:lumMod val="65000"/>
                    <a:lumOff val="35000"/>
                  </a:schemeClr>
                </a:solidFill>
                <a:latin typeface="微软雅黑 Light" panose="020B0502040204020203" pitchFamily="34" charset="-122"/>
                <a:ea typeface="微软雅黑 Light" panose="020B0502040204020203" pitchFamily="34" charset="-122"/>
              </a:rPr>
              <a:t>死亡，也就是生命的有限这一性质，是有优点的。对于这个问题的探讨，排除了任何人的死亡和因此带来的伤痛，也排除了死后的问题，仅仅讨论生命的有限这一事实。第一个论点就是增加</a:t>
            </a:r>
            <a:r>
              <a:rPr lang="en-US" altLang="zh-CN" dirty="0">
                <a:solidFill>
                  <a:schemeClr val="tx1">
                    <a:lumMod val="65000"/>
                    <a:lumOff val="35000"/>
                  </a:schemeClr>
                </a:solidFill>
                <a:latin typeface="微软雅黑 Light" panose="020B0502040204020203" pitchFamily="34" charset="-122"/>
                <a:ea typeface="微软雅黑 Light" panose="020B0502040204020203" pitchFamily="34" charset="-122"/>
              </a:rPr>
              <a:t>20</a:t>
            </a:r>
            <a:r>
              <a:rPr lang="zh-CN" altLang="en-US" dirty="0">
                <a:solidFill>
                  <a:schemeClr val="tx1">
                    <a:lumMod val="65000"/>
                    <a:lumOff val="35000"/>
                  </a:schemeClr>
                </a:solidFill>
                <a:latin typeface="微软雅黑 Light" panose="020B0502040204020203" pitchFamily="34" charset="-122"/>
                <a:ea typeface="微软雅黑 Light" panose="020B0502040204020203" pitchFamily="34" charset="-122"/>
              </a:rPr>
              <a:t>年的寿命并不会相应地增加人的愉悦感和参与度。</a:t>
            </a:r>
            <a:endParaRPr lang="zh-CN" altLang="en-US"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32" name="TextBox 31"/>
          <p:cNvSpPr txBox="1"/>
          <p:nvPr/>
        </p:nvSpPr>
        <p:spPr>
          <a:xfrm>
            <a:off x="4602856" y="4652992"/>
            <a:ext cx="4679918" cy="2123622"/>
          </a:xfrm>
          <a:prstGeom prst="rect">
            <a:avLst/>
          </a:prstGeom>
          <a:noFill/>
          <a:ln>
            <a:solidFill>
              <a:schemeClr val="tx1"/>
            </a:solidFill>
          </a:ln>
        </p:spPr>
        <p:txBody>
          <a:bodyPr wrap="square" lIns="182843" tIns="91422" rIns="182843" bIns="91422" rtlCol="0">
            <a:spAutoFit/>
          </a:bodyPr>
          <a:lstStyle/>
          <a:p>
            <a:pPr>
              <a:lnSpc>
                <a:spcPct val="150000"/>
              </a:lnSpc>
            </a:pPr>
            <a:r>
              <a:rPr lang="zh-CN" altLang="en-US" dirty="0">
                <a:solidFill>
                  <a:schemeClr val="tx1">
                    <a:lumMod val="65000"/>
                    <a:lumOff val="35000"/>
                  </a:schemeClr>
                </a:solidFill>
                <a:latin typeface="微软雅黑 Light" panose="020B0502040204020203" pitchFamily="34" charset="-122"/>
                <a:ea typeface="微软雅黑 Light" panose="020B0502040204020203" pitchFamily="34" charset="-122"/>
              </a:rPr>
              <a:t>作者所探讨的内容不是传统意义上的死亡，而是死亡的本质，也就是生命是有限的这一性质。对于任何人的离世，对他自己和他的亲朋好友都不是一件好事，但是反过来看，大多数情况下，延长的寿命也并没有带来什么好处。生命的确是有限的，这是生命的天然存在的性质，我们不能改变，但是我们可以改变自己的想法。</a:t>
            </a:r>
            <a:endParaRPr lang="zh-CN" altLang="en-US"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35" name="TextBox 34"/>
          <p:cNvSpPr txBox="1"/>
          <p:nvPr/>
        </p:nvSpPr>
        <p:spPr>
          <a:xfrm>
            <a:off x="9586064" y="4653136"/>
            <a:ext cx="1909742" cy="830960"/>
          </a:xfrm>
          <a:prstGeom prst="rect">
            <a:avLst/>
          </a:prstGeom>
          <a:noFill/>
          <a:ln>
            <a:solidFill>
              <a:schemeClr val="tx1"/>
            </a:solidFill>
          </a:ln>
        </p:spPr>
        <p:txBody>
          <a:bodyPr wrap="square" lIns="182843" tIns="91422" rIns="182843" bIns="91422" rtlCol="0">
            <a:spAutoFit/>
          </a:bodyPr>
          <a:lstStyle/>
          <a:p>
            <a:pPr>
              <a:lnSpc>
                <a:spcPct val="150000"/>
              </a:lnSpc>
            </a:pPr>
            <a:r>
              <a:rPr lang="en-US" altLang="zh-CN" dirty="0">
                <a:solidFill>
                  <a:schemeClr val="tx1">
                    <a:lumMod val="65000"/>
                    <a:lumOff val="35000"/>
                  </a:schemeClr>
                </a:solidFill>
                <a:latin typeface="微软雅黑 Light" panose="020B0502040204020203" pitchFamily="34" charset="-122"/>
                <a:ea typeface="微软雅黑 Light" panose="020B0502040204020203" pitchFamily="34" charset="-122"/>
              </a:rPr>
              <a:t>Mortality</a:t>
            </a:r>
            <a:r>
              <a:rPr lang="zh-CN" altLang="en-US" dirty="0">
                <a:solidFill>
                  <a:schemeClr val="tx1">
                    <a:lumMod val="65000"/>
                    <a:lumOff val="35000"/>
                  </a:schemeClr>
                </a:solidFill>
                <a:latin typeface="微软雅黑 Light" panose="020B0502040204020203" pitchFamily="34" charset="-122"/>
                <a:ea typeface="微软雅黑 Light" panose="020B0502040204020203" pitchFamily="34" charset="-122"/>
              </a:rPr>
              <a:t>：</a:t>
            </a:r>
            <a:endParaRPr lang="zh-CN" altLang="en-US" dirty="0">
              <a:solidFill>
                <a:schemeClr val="tx1">
                  <a:lumMod val="65000"/>
                  <a:lumOff val="35000"/>
                </a:schemeClr>
              </a:solidFill>
              <a:latin typeface="微软雅黑 Light" panose="020B0502040204020203" pitchFamily="34" charset="-122"/>
              <a:ea typeface="微软雅黑 Light" panose="020B0502040204020203" pitchFamily="34" charset="-122"/>
            </a:endParaRPr>
          </a:p>
          <a:p>
            <a:pPr>
              <a:lnSpc>
                <a:spcPct val="150000"/>
              </a:lnSpc>
            </a:pPr>
            <a:r>
              <a:rPr lang="zh-CN" altLang="en-US" dirty="0">
                <a:solidFill>
                  <a:schemeClr val="tx1">
                    <a:lumMod val="65000"/>
                    <a:lumOff val="35000"/>
                  </a:schemeClr>
                </a:solidFill>
                <a:latin typeface="微软雅黑 Light" panose="020B0502040204020203" pitchFamily="34" charset="-122"/>
                <a:ea typeface="微软雅黑 Light" panose="020B0502040204020203" pitchFamily="34" charset="-122"/>
              </a:rPr>
              <a:t>名词，生命的有限</a:t>
            </a:r>
            <a:endParaRPr lang="zh-CN" altLang="en-US"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40" name="矩形 39"/>
          <p:cNvSpPr/>
          <p:nvPr/>
        </p:nvSpPr>
        <p:spPr>
          <a:xfrm>
            <a:off x="-7752" y="260648"/>
            <a:ext cx="575989" cy="57606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a:t>02</a:t>
            </a:r>
            <a:endParaRPr lang="zh-CN" altLang="en-US" sz="1300" b="1" dirty="0"/>
          </a:p>
        </p:txBody>
      </p:sp>
      <p:sp>
        <p:nvSpPr>
          <p:cNvPr id="41" name="TextBox 40"/>
          <p:cNvSpPr txBox="1"/>
          <p:nvPr/>
        </p:nvSpPr>
        <p:spPr>
          <a:xfrm>
            <a:off x="550591" y="379403"/>
            <a:ext cx="2492990" cy="369332"/>
          </a:xfrm>
          <a:prstGeom prst="rect">
            <a:avLst/>
          </a:prstGeom>
          <a:noFill/>
          <a:ln w="12700">
            <a:solidFill>
              <a:schemeClr val="tx1">
                <a:lumMod val="65000"/>
                <a:lumOff val="35000"/>
              </a:schemeClr>
            </a:solidFill>
          </a:ln>
        </p:spPr>
        <p:txBody>
          <a:bodyPr wrap="none" rtlCol="0">
            <a:spAutoFit/>
          </a:bodyPr>
          <a:lstStyle/>
          <a:p>
            <a:r>
              <a:rPr lang="zh-CN" altLang="en-US" sz="1800" b="1" dirty="0"/>
              <a:t>韩伊晨同学的读译体会</a:t>
            </a:r>
            <a:endParaRPr lang="zh-CN" altLang="en-US" sz="1800" b="1"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2" presetClass="entr" presetSubtype="4"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ppt_x"/>
                                          </p:val>
                                        </p:tav>
                                        <p:tav tm="100000">
                                          <p:val>
                                            <p:strVal val="#ppt_x"/>
                                          </p:val>
                                        </p:tav>
                                      </p:tavLst>
                                    </p:anim>
                                    <p:anim calcmode="lin" valueType="num">
                                      <p:cBhvr additive="base">
                                        <p:cTn id="13" dur="500" fill="hold"/>
                                        <p:tgtEl>
                                          <p:spTgt spid="24"/>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50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fill="hold"/>
                                        <p:tgtEl>
                                          <p:spTgt spid="32"/>
                                        </p:tgtEl>
                                        <p:attrNameLst>
                                          <p:attrName>ppt_x</p:attrName>
                                        </p:attrNameLst>
                                      </p:cBhvr>
                                      <p:tavLst>
                                        <p:tav tm="0">
                                          <p:val>
                                            <p:strVal val="#ppt_x"/>
                                          </p:val>
                                        </p:tav>
                                        <p:tav tm="100000">
                                          <p:val>
                                            <p:strVal val="#ppt_x"/>
                                          </p:val>
                                        </p:tav>
                                      </p:tavLst>
                                    </p:anim>
                                    <p:anim calcmode="lin" valueType="num">
                                      <p:cBhvr additive="base">
                                        <p:cTn id="17" dur="500" fill="hold"/>
                                        <p:tgtEl>
                                          <p:spTgt spid="32"/>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1000"/>
                                  </p:stCondLst>
                                  <p:childTnLst>
                                    <p:set>
                                      <p:cBhvr>
                                        <p:cTn id="19" dur="1" fill="hold">
                                          <p:stCondLst>
                                            <p:cond delay="0"/>
                                          </p:stCondLst>
                                        </p:cTn>
                                        <p:tgtEl>
                                          <p:spTgt spid="35"/>
                                        </p:tgtEl>
                                        <p:attrNameLst>
                                          <p:attrName>style.visibility</p:attrName>
                                        </p:attrNameLst>
                                      </p:cBhvr>
                                      <p:to>
                                        <p:strVal val="visible"/>
                                      </p:to>
                                    </p:set>
                                    <p:anim calcmode="lin" valueType="num">
                                      <p:cBhvr additive="base">
                                        <p:cTn id="20" dur="500" fill="hold"/>
                                        <p:tgtEl>
                                          <p:spTgt spid="35"/>
                                        </p:tgtEl>
                                        <p:attrNameLst>
                                          <p:attrName>ppt_x</p:attrName>
                                        </p:attrNameLst>
                                      </p:cBhvr>
                                      <p:tavLst>
                                        <p:tav tm="0">
                                          <p:val>
                                            <p:strVal val="#ppt_x"/>
                                          </p:val>
                                        </p:tav>
                                        <p:tav tm="100000">
                                          <p:val>
                                            <p:strVal val="#ppt_x"/>
                                          </p:val>
                                        </p:tav>
                                      </p:tavLst>
                                    </p:anim>
                                    <p:anim calcmode="lin" valueType="num">
                                      <p:cBhvr additive="base">
                                        <p:cTn id="21"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2" grpId="0" animBg="1"/>
      <p:bldP spid="3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295299" y="2097200"/>
            <a:ext cx="9599817" cy="2688299"/>
          </a:xfrm>
          <a:prstGeom prst="rect">
            <a:avLst/>
          </a:prstGeom>
          <a:solidFill>
            <a:schemeClr val="tx1">
              <a:lumMod val="75000"/>
              <a:lumOff val="25000"/>
              <a:alpha val="3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2567060" y="2887439"/>
            <a:ext cx="7056295" cy="1083123"/>
            <a:chOff x="2229440" y="1946275"/>
            <a:chExt cx="5292911" cy="812342"/>
          </a:xfrm>
        </p:grpSpPr>
        <p:sp>
          <p:nvSpPr>
            <p:cNvPr id="2" name="矩形 1"/>
            <p:cNvSpPr/>
            <p:nvPr/>
          </p:nvSpPr>
          <p:spPr>
            <a:xfrm>
              <a:off x="2229440" y="1946275"/>
              <a:ext cx="812342" cy="81234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t>03</a:t>
              </a:r>
              <a:endParaRPr lang="zh-CN" altLang="en-US" sz="4800" b="1" dirty="0"/>
            </a:p>
          </p:txBody>
        </p:sp>
        <p:sp>
          <p:nvSpPr>
            <p:cNvPr id="3" name="TextBox 2"/>
            <p:cNvSpPr txBox="1"/>
            <p:nvPr/>
          </p:nvSpPr>
          <p:spPr>
            <a:xfrm>
              <a:off x="3203848" y="2023154"/>
              <a:ext cx="4318503" cy="623248"/>
            </a:xfrm>
            <a:prstGeom prst="rect">
              <a:avLst/>
            </a:prstGeom>
            <a:noFill/>
          </p:spPr>
          <p:txBody>
            <a:bodyPr wrap="square" rtlCol="0">
              <a:spAutoFit/>
            </a:bodyPr>
            <a:lstStyle/>
            <a:p>
              <a:r>
                <a:rPr lang="zh-CN" altLang="en-US" sz="4800" b="1" dirty="0">
                  <a:solidFill>
                    <a:schemeClr val="bg1"/>
                  </a:solidFill>
                </a:rPr>
                <a:t>潘熠同学的读译体会</a:t>
              </a:r>
              <a:endParaRPr lang="zh-CN" altLang="en-US" sz="4800" b="1" dirty="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447134" y="-27384"/>
            <a:ext cx="3522601" cy="2348880"/>
          </a:xfrm>
          <a:prstGeom prst="rect">
            <a:avLst/>
          </a:prstGeom>
        </p:spPr>
      </p:pic>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9872" y="2420888"/>
            <a:ext cx="2754660" cy="1836440"/>
          </a:xfrm>
          <a:prstGeom prst="rect">
            <a:avLst/>
          </a:prstGeom>
        </p:spPr>
      </p:pic>
      <p:sp>
        <p:nvSpPr>
          <p:cNvPr id="7" name="TextBox 6"/>
          <p:cNvSpPr txBox="1"/>
          <p:nvPr/>
        </p:nvSpPr>
        <p:spPr>
          <a:xfrm>
            <a:off x="1990750" y="4892705"/>
            <a:ext cx="2994675" cy="737235"/>
          </a:xfrm>
          <a:prstGeom prst="rect">
            <a:avLst/>
          </a:prstGeom>
          <a:noFill/>
        </p:spPr>
        <p:txBody>
          <a:bodyPr wrap="square" rtlCol="0">
            <a:spAutoFit/>
          </a:bodyPr>
          <a:lstStyle/>
          <a:p>
            <a:pPr>
              <a:lnSpc>
                <a:spcPct val="150000"/>
              </a:lnSpc>
            </a:pPr>
            <a:r>
              <a:rPr lang="zh-CN" altLang="en-US" spc="300" dirty="0"/>
              <a:t>mortality--死亡 deathless--不朽的</a:t>
            </a:r>
            <a:endParaRPr lang="zh-CN" altLang="en-US" spc="300" dirty="0"/>
          </a:p>
        </p:txBody>
      </p:sp>
      <p:sp>
        <p:nvSpPr>
          <p:cNvPr id="8" name="TextBox 7"/>
          <p:cNvSpPr txBox="1"/>
          <p:nvPr/>
        </p:nvSpPr>
        <p:spPr>
          <a:xfrm>
            <a:off x="1999872" y="4467823"/>
            <a:ext cx="2399954" cy="419795"/>
          </a:xfrm>
          <a:prstGeom prst="rect">
            <a:avLst/>
          </a:prstGeom>
          <a:noFill/>
        </p:spPr>
        <p:txBody>
          <a:bodyPr wrap="square" rtlCol="0">
            <a:spAutoFit/>
          </a:bodyPr>
          <a:lstStyle/>
          <a:p>
            <a:pPr>
              <a:lnSpc>
                <a:spcPct val="150000"/>
              </a:lnSpc>
            </a:pPr>
            <a:r>
              <a:rPr lang="zh-CN" altLang="en-US" sz="1600" b="1" dirty="0">
                <a:solidFill>
                  <a:srgbClr val="1F497D"/>
                </a:solidFill>
              </a:rPr>
              <a:t>专业名词译法</a:t>
            </a:r>
            <a:endParaRPr lang="zh-CN" altLang="en-US" sz="1600" b="1" dirty="0">
              <a:solidFill>
                <a:srgbClr val="1F497D"/>
              </a:solidFill>
            </a:endParaRPr>
          </a:p>
        </p:txBody>
      </p:sp>
      <p:sp>
        <p:nvSpPr>
          <p:cNvPr id="9" name="TextBox 8"/>
          <p:cNvSpPr txBox="1"/>
          <p:nvPr/>
        </p:nvSpPr>
        <p:spPr>
          <a:xfrm>
            <a:off x="5478414" y="2954429"/>
            <a:ext cx="5801368" cy="1938020"/>
          </a:xfrm>
          <a:prstGeom prst="rect">
            <a:avLst/>
          </a:prstGeom>
          <a:noFill/>
        </p:spPr>
        <p:txBody>
          <a:bodyPr wrap="square" rtlCol="0">
            <a:spAutoFit/>
          </a:bodyPr>
          <a:lstStyle/>
          <a:p>
            <a:pPr>
              <a:lnSpc>
                <a:spcPct val="150000"/>
              </a:lnSpc>
            </a:pPr>
            <a:r>
              <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cs typeface="Open Sans" pitchFamily="34" charset="0"/>
              </a:rPr>
              <a:t>作者本段晦涩难懂，大概是想表达美之所以称之为美，是因为美的事物都有 它生命的限制，而那些永恒的东西不能称之为美，换句话说，正式因为事物具有“死亡的特 性”，它才会美，作者还是觉得死亡不是一件坏事，事物的衰败，人类的死亡都具有美。</a:t>
            </a:r>
            <a:endParaRPr lang="zh-CN" altLang="en-US" sz="1600" dirty="0">
              <a:solidFill>
                <a:schemeClr val="tx1">
                  <a:lumMod val="65000"/>
                  <a:lumOff val="35000"/>
                </a:schemeClr>
              </a:solidFill>
              <a:latin typeface="微软雅黑 Light" panose="020B0502040204020203" pitchFamily="34" charset="-122"/>
              <a:ea typeface="微软雅黑 Light" panose="020B0502040204020203" pitchFamily="34" charset="-122"/>
              <a:cs typeface="Open Sans" pitchFamily="34" charset="0"/>
            </a:endParaRPr>
          </a:p>
        </p:txBody>
      </p:sp>
      <p:sp>
        <p:nvSpPr>
          <p:cNvPr id="10" name="TextBox 9"/>
          <p:cNvSpPr txBox="1"/>
          <p:nvPr/>
        </p:nvSpPr>
        <p:spPr>
          <a:xfrm>
            <a:off x="5478414" y="2452817"/>
            <a:ext cx="2754660" cy="501612"/>
          </a:xfrm>
          <a:prstGeom prst="rect">
            <a:avLst/>
          </a:prstGeom>
          <a:noFill/>
        </p:spPr>
        <p:txBody>
          <a:bodyPr wrap="square" rtlCol="0">
            <a:spAutoFit/>
          </a:bodyPr>
          <a:lstStyle/>
          <a:p>
            <a:pPr>
              <a:lnSpc>
                <a:spcPct val="150000"/>
              </a:lnSpc>
            </a:pPr>
            <a:r>
              <a:rPr lang="zh-CN" altLang="en-US" sz="2000" b="1" dirty="0">
                <a:solidFill>
                  <a:srgbClr val="1F497D"/>
                </a:solidFill>
              </a:rPr>
              <a:t>读译体会、评论与感触</a:t>
            </a:r>
            <a:endParaRPr lang="zh-CN" altLang="en-US" sz="2000" b="1" dirty="0">
              <a:solidFill>
                <a:srgbClr val="1F497D"/>
              </a:solidFill>
            </a:endParaRPr>
          </a:p>
        </p:txBody>
      </p:sp>
      <p:sp>
        <p:nvSpPr>
          <p:cNvPr id="13" name="矩形 12"/>
          <p:cNvSpPr/>
          <p:nvPr/>
        </p:nvSpPr>
        <p:spPr>
          <a:xfrm>
            <a:off x="-7752" y="260648"/>
            <a:ext cx="575989" cy="57606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a:t>03</a:t>
            </a:r>
            <a:endParaRPr lang="zh-CN" altLang="en-US" sz="1300" b="1" dirty="0"/>
          </a:p>
        </p:txBody>
      </p:sp>
      <p:sp>
        <p:nvSpPr>
          <p:cNvPr id="14" name="TextBox 13"/>
          <p:cNvSpPr txBox="1"/>
          <p:nvPr/>
        </p:nvSpPr>
        <p:spPr>
          <a:xfrm>
            <a:off x="550591" y="379403"/>
            <a:ext cx="2262157" cy="369332"/>
          </a:xfrm>
          <a:prstGeom prst="rect">
            <a:avLst/>
          </a:prstGeom>
          <a:noFill/>
          <a:ln w="12700">
            <a:solidFill>
              <a:schemeClr val="tx1">
                <a:lumMod val="65000"/>
                <a:lumOff val="35000"/>
              </a:schemeClr>
            </a:solidFill>
          </a:ln>
        </p:spPr>
        <p:txBody>
          <a:bodyPr wrap="none" rtlCol="0">
            <a:spAutoFit/>
          </a:bodyPr>
          <a:lstStyle/>
          <a:p>
            <a:r>
              <a:rPr lang="zh-CN" altLang="en-US" sz="1800" b="1" dirty="0"/>
              <a:t>潘熠同学的读译体会</a:t>
            </a:r>
            <a:endParaRPr lang="zh-CN" altLang="en-US" sz="1800" b="1"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par>
                                <p:cTn id="16" presetID="14" presetClass="entr" presetSubtype="10" fill="hold" grpId="0" nodeType="withEffect">
                                  <p:stCondLst>
                                    <p:cond delay="500"/>
                                  </p:stCondLst>
                                  <p:childTnLst>
                                    <p:set>
                                      <p:cBhvr>
                                        <p:cTn id="17" dur="1" fill="hold">
                                          <p:stCondLst>
                                            <p:cond delay="0"/>
                                          </p:stCondLst>
                                        </p:cTn>
                                        <p:tgtEl>
                                          <p:spTgt spid="10"/>
                                        </p:tgtEl>
                                        <p:attrNameLst>
                                          <p:attrName>style.visibility</p:attrName>
                                        </p:attrNameLst>
                                      </p:cBhvr>
                                      <p:to>
                                        <p:strVal val="visible"/>
                                      </p:to>
                                    </p:set>
                                    <p:animEffect transition="in" filter="randombar(horizontal)">
                                      <p:cBhvr>
                                        <p:cTn id="18" dur="500"/>
                                        <p:tgtEl>
                                          <p:spTgt spid="10"/>
                                        </p:tgtEl>
                                      </p:cBhvr>
                                    </p:animEffect>
                                  </p:childTnLst>
                                </p:cTn>
                              </p:par>
                              <p:par>
                                <p:cTn id="19" presetID="14" presetClass="entr" presetSubtype="10" fill="hold" grpId="0" nodeType="withEffect">
                                  <p:stCondLst>
                                    <p:cond delay="500"/>
                                  </p:stCondLst>
                                  <p:childTnLst>
                                    <p:set>
                                      <p:cBhvr>
                                        <p:cTn id="20" dur="1" fill="hold">
                                          <p:stCondLst>
                                            <p:cond delay="0"/>
                                          </p:stCondLst>
                                        </p:cTn>
                                        <p:tgtEl>
                                          <p:spTgt spid="8"/>
                                        </p:tgtEl>
                                        <p:attrNameLst>
                                          <p:attrName>style.visibility</p:attrName>
                                        </p:attrNameLst>
                                      </p:cBhvr>
                                      <p:to>
                                        <p:strVal val="visible"/>
                                      </p:to>
                                    </p:set>
                                    <p:animEffect transition="in" filter="randombar(horizontal)">
                                      <p:cBhvr>
                                        <p:cTn id="21" dur="500"/>
                                        <p:tgtEl>
                                          <p:spTgt spid="8"/>
                                        </p:tgtEl>
                                      </p:cBhvr>
                                    </p:animEffect>
                                  </p:childTnLst>
                                </p:cTn>
                              </p:par>
                              <p:par>
                                <p:cTn id="22" presetID="14" presetClass="entr" presetSubtype="10" fill="hold" grpId="0" nodeType="withEffect">
                                  <p:stCondLst>
                                    <p:cond delay="500"/>
                                  </p:stCondLst>
                                  <p:childTnLst>
                                    <p:set>
                                      <p:cBhvr>
                                        <p:cTn id="23" dur="1" fill="hold">
                                          <p:stCondLst>
                                            <p:cond delay="0"/>
                                          </p:stCondLst>
                                        </p:cTn>
                                        <p:tgtEl>
                                          <p:spTgt spid="7"/>
                                        </p:tgtEl>
                                        <p:attrNameLst>
                                          <p:attrName>style.visibility</p:attrName>
                                        </p:attrNameLst>
                                      </p:cBhvr>
                                      <p:to>
                                        <p:strVal val="visible"/>
                                      </p:to>
                                    </p:set>
                                    <p:animEffect transition="in" filter="randombar(horizontal)">
                                      <p:cBhvr>
                                        <p:cTn id="24" dur="500"/>
                                        <p:tgtEl>
                                          <p:spTgt spid="7"/>
                                        </p:tgtEl>
                                      </p:cBhvr>
                                    </p:animEffect>
                                  </p:childTnLst>
                                </p:cTn>
                              </p:par>
                              <p:par>
                                <p:cTn id="25" presetID="14" presetClass="entr" presetSubtype="10" fill="hold" grpId="0" nodeType="withEffect">
                                  <p:stCondLst>
                                    <p:cond delay="500"/>
                                  </p:stCondLst>
                                  <p:childTnLst>
                                    <p:set>
                                      <p:cBhvr>
                                        <p:cTn id="26" dur="1" fill="hold">
                                          <p:stCondLst>
                                            <p:cond delay="0"/>
                                          </p:stCondLst>
                                        </p:cTn>
                                        <p:tgtEl>
                                          <p:spTgt spid="9"/>
                                        </p:tgtEl>
                                        <p:attrNameLst>
                                          <p:attrName>style.visibility</p:attrName>
                                        </p:attrNameLst>
                                      </p:cBhvr>
                                      <p:to>
                                        <p:strVal val="visible"/>
                                      </p:to>
                                    </p:set>
                                    <p:animEffect transition="in" filter="randombar(horizontal)">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295299" y="2097200"/>
            <a:ext cx="9599817" cy="2688299"/>
          </a:xfrm>
          <a:prstGeom prst="rect">
            <a:avLst/>
          </a:prstGeom>
          <a:solidFill>
            <a:schemeClr val="tx1">
              <a:lumMod val="75000"/>
              <a:lumOff val="25000"/>
              <a:alpha val="3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2278906" y="2887439"/>
            <a:ext cx="7632602" cy="1083123"/>
            <a:chOff x="2229440" y="1946275"/>
            <a:chExt cx="5725198" cy="812342"/>
          </a:xfrm>
        </p:grpSpPr>
        <p:sp>
          <p:nvSpPr>
            <p:cNvPr id="2" name="矩形 1"/>
            <p:cNvSpPr/>
            <p:nvPr/>
          </p:nvSpPr>
          <p:spPr>
            <a:xfrm>
              <a:off x="2229440" y="1946275"/>
              <a:ext cx="812342" cy="81234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t>04</a:t>
              </a:r>
              <a:endParaRPr lang="zh-CN" altLang="en-US" sz="4800" b="1" dirty="0"/>
            </a:p>
          </p:txBody>
        </p:sp>
        <p:sp>
          <p:nvSpPr>
            <p:cNvPr id="3" name="TextBox 2"/>
            <p:cNvSpPr txBox="1"/>
            <p:nvPr/>
          </p:nvSpPr>
          <p:spPr>
            <a:xfrm>
              <a:off x="3203847" y="2023154"/>
              <a:ext cx="4750791" cy="623248"/>
            </a:xfrm>
            <a:prstGeom prst="rect">
              <a:avLst/>
            </a:prstGeom>
            <a:noFill/>
          </p:spPr>
          <p:txBody>
            <a:bodyPr wrap="square" rtlCol="0">
              <a:spAutoFit/>
            </a:bodyPr>
            <a:lstStyle/>
            <a:p>
              <a:r>
                <a:rPr lang="zh-CN" altLang="en-US" sz="4800" b="1" dirty="0">
                  <a:solidFill>
                    <a:schemeClr val="bg1"/>
                  </a:solidFill>
                </a:rPr>
                <a:t>刁浩冉同学的读译体会</a:t>
              </a:r>
              <a:endParaRPr lang="zh-CN" altLang="en-US" sz="4800" b="1" dirty="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752" y="260648"/>
            <a:ext cx="575989" cy="57606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a:t>04</a:t>
            </a:r>
            <a:endParaRPr lang="zh-CN" altLang="en-US" sz="1300" b="1" dirty="0"/>
          </a:p>
        </p:txBody>
      </p:sp>
      <p:sp>
        <p:nvSpPr>
          <p:cNvPr id="21" name="TextBox 20"/>
          <p:cNvSpPr txBox="1"/>
          <p:nvPr/>
        </p:nvSpPr>
        <p:spPr>
          <a:xfrm>
            <a:off x="550591" y="379403"/>
            <a:ext cx="2492990" cy="369332"/>
          </a:xfrm>
          <a:prstGeom prst="rect">
            <a:avLst/>
          </a:prstGeom>
          <a:noFill/>
          <a:ln w="12700">
            <a:solidFill>
              <a:schemeClr val="tx1">
                <a:lumMod val="65000"/>
                <a:lumOff val="35000"/>
              </a:schemeClr>
            </a:solidFill>
          </a:ln>
        </p:spPr>
        <p:txBody>
          <a:bodyPr wrap="none" rtlCol="0">
            <a:spAutoFit/>
          </a:bodyPr>
          <a:lstStyle/>
          <a:p>
            <a:r>
              <a:rPr lang="zh-CN" altLang="en-US" sz="1800" b="1" dirty="0"/>
              <a:t>刁浩冉同学的读译体会</a:t>
            </a:r>
            <a:endParaRPr lang="zh-CN" altLang="en-US" sz="1800" b="1" dirty="0"/>
          </a:p>
        </p:txBody>
      </p:sp>
      <p:grpSp>
        <p:nvGrpSpPr>
          <p:cNvPr id="4" name="组合 3"/>
          <p:cNvGrpSpPr/>
          <p:nvPr/>
        </p:nvGrpSpPr>
        <p:grpSpPr>
          <a:xfrm>
            <a:off x="6533569" y="1268760"/>
            <a:ext cx="4320480" cy="1080000"/>
            <a:chOff x="6533569" y="1268760"/>
            <a:chExt cx="4320480" cy="1080000"/>
          </a:xfrm>
        </p:grpSpPr>
        <p:sp>
          <p:nvSpPr>
            <p:cNvPr id="2" name="矩形 1"/>
            <p:cNvSpPr/>
            <p:nvPr/>
          </p:nvSpPr>
          <p:spPr>
            <a:xfrm>
              <a:off x="6534673" y="1268760"/>
              <a:ext cx="4319376" cy="1080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p:cNvSpPr txBox="1"/>
            <p:nvPr/>
          </p:nvSpPr>
          <p:spPr>
            <a:xfrm>
              <a:off x="6538707" y="1688952"/>
              <a:ext cx="4315342" cy="507795"/>
            </a:xfrm>
            <a:prstGeom prst="rect">
              <a:avLst/>
            </a:prstGeom>
            <a:noFill/>
          </p:spPr>
          <p:txBody>
            <a:bodyPr wrap="square" lIns="182843" tIns="91422" rIns="182843" bIns="91422" rtlCol="0">
              <a:spAutoFit/>
            </a:bodyPr>
            <a:lstStyle/>
            <a:p>
              <a:pPr>
                <a:lnSpc>
                  <a:spcPct val="150000"/>
                </a:lnSpc>
              </a:pPr>
              <a:r>
                <a:rPr lang="zh-CN" altLang="en-US" dirty="0">
                  <a:solidFill>
                    <a:schemeClr val="bg1"/>
                  </a:solidFill>
                  <a:latin typeface="微软雅黑 Light" panose="020B0502040204020203" pitchFamily="34" charset="-122"/>
                  <a:ea typeface="微软雅黑 Light" panose="020B0502040204020203" pitchFamily="34" charset="-122"/>
                </a:rPr>
                <a:t>不朽是一种遗忘</a:t>
              </a:r>
              <a:r>
                <a:rPr lang="en-US" altLang="zh-CN" dirty="0">
                  <a:solidFill>
                    <a:schemeClr val="bg1"/>
                  </a:solidFill>
                  <a:latin typeface="微软雅黑 Light" panose="020B0502040204020203" pitchFamily="34" charset="-122"/>
                  <a:ea typeface="微软雅黑 Light" panose="020B0502040204020203" pitchFamily="34" charset="-122"/>
                </a:rPr>
                <a:t>——</a:t>
              </a:r>
              <a:r>
                <a:rPr lang="zh-CN" altLang="en-US" dirty="0">
                  <a:solidFill>
                    <a:schemeClr val="bg1"/>
                  </a:solidFill>
                  <a:latin typeface="微软雅黑 Light" panose="020B0502040204020203" pitchFamily="34" charset="-122"/>
                  <a:ea typeface="微软雅黑 Light" panose="020B0502040204020203" pitchFamily="34" charset="-122"/>
                </a:rPr>
                <a:t>就像死亡本身一样。</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17" name="TextBox 16"/>
            <p:cNvSpPr txBox="1"/>
            <p:nvPr/>
          </p:nvSpPr>
          <p:spPr>
            <a:xfrm>
              <a:off x="6533569" y="1288879"/>
              <a:ext cx="1138699" cy="400073"/>
            </a:xfrm>
            <a:prstGeom prst="rect">
              <a:avLst/>
            </a:prstGeom>
            <a:noFill/>
          </p:spPr>
          <p:txBody>
            <a:bodyPr wrap="none" lIns="182843" tIns="91422" rIns="182843" bIns="91422" rtlCol="0">
              <a:spAutoFit/>
            </a:bodyPr>
            <a:lstStyle/>
            <a:p>
              <a:r>
                <a:rPr lang="zh-CN" altLang="en-US" b="1" dirty="0">
                  <a:solidFill>
                    <a:schemeClr val="bg1"/>
                  </a:solidFill>
                  <a:latin typeface="微软雅黑" panose="020B0503020204020204" pitchFamily="34" charset="-122"/>
                  <a:cs typeface="Aparajita" panose="02020603050405020304" pitchFamily="34" charset="0"/>
                </a:rPr>
                <a:t>核心观点</a:t>
              </a:r>
              <a:r>
                <a:rPr lang="en-US" altLang="zh-CN" b="1" dirty="0">
                  <a:solidFill>
                    <a:schemeClr val="bg1"/>
                  </a:solidFill>
                  <a:latin typeface="微软雅黑" panose="020B0503020204020204" pitchFamily="34" charset="-122"/>
                  <a:cs typeface="Aparajita" panose="02020603050405020304" pitchFamily="34" charset="0"/>
                </a:rPr>
                <a:t>:</a:t>
              </a:r>
              <a:endParaRPr lang="zh-CN" altLang="en-US" b="1" dirty="0">
                <a:solidFill>
                  <a:schemeClr val="bg1"/>
                </a:solidFill>
                <a:latin typeface="微软雅黑" panose="020B0503020204020204" pitchFamily="34" charset="-122"/>
                <a:cs typeface="Aparajita" panose="02020603050405020304" pitchFamily="34" charset="0"/>
              </a:endParaRPr>
            </a:p>
          </p:txBody>
        </p:sp>
      </p:grpSp>
      <p:grpSp>
        <p:nvGrpSpPr>
          <p:cNvPr id="6" name="组合 5"/>
          <p:cNvGrpSpPr/>
          <p:nvPr/>
        </p:nvGrpSpPr>
        <p:grpSpPr>
          <a:xfrm>
            <a:off x="6527254" y="2417339"/>
            <a:ext cx="4326795" cy="1083669"/>
            <a:chOff x="6527254" y="2417339"/>
            <a:chExt cx="4326795" cy="1083669"/>
          </a:xfrm>
        </p:grpSpPr>
        <p:sp>
          <p:nvSpPr>
            <p:cNvPr id="12" name="矩形 11"/>
            <p:cNvSpPr/>
            <p:nvPr/>
          </p:nvSpPr>
          <p:spPr>
            <a:xfrm>
              <a:off x="6538707" y="2421008"/>
              <a:ext cx="4315342" cy="1080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6533569" y="2817412"/>
              <a:ext cx="4213485" cy="507795"/>
            </a:xfrm>
            <a:prstGeom prst="rect">
              <a:avLst/>
            </a:prstGeom>
            <a:noFill/>
          </p:spPr>
          <p:txBody>
            <a:bodyPr wrap="square" lIns="182843" tIns="91422" rIns="182843" bIns="91422" rtlCol="0">
              <a:spAutoFit/>
            </a:bodyPr>
            <a:lstStyle/>
            <a:p>
              <a:pPr>
                <a:lnSpc>
                  <a:spcPct val="150000"/>
                </a:lnSpc>
              </a:pPr>
              <a:r>
                <a:rPr lang="en-US" altLang="zh-CN" dirty="0">
                  <a:solidFill>
                    <a:schemeClr val="bg1"/>
                  </a:solidFill>
                  <a:latin typeface="微软雅黑 Light" panose="020B0502040204020203" pitchFamily="34" charset="-122"/>
                  <a:ea typeface="微软雅黑 Light" panose="020B0502040204020203" pitchFamily="34" charset="-122"/>
                </a:rPr>
                <a:t>Immortality——</a:t>
              </a:r>
              <a:r>
                <a:rPr lang="zh-CN" altLang="en-US" dirty="0">
                  <a:solidFill>
                    <a:schemeClr val="bg1"/>
                  </a:solidFill>
                  <a:latin typeface="微软雅黑 Light" panose="020B0502040204020203" pitchFamily="34" charset="-122"/>
                  <a:ea typeface="微软雅黑 Light" panose="020B0502040204020203" pitchFamily="34" charset="-122"/>
                </a:rPr>
                <a:t>不朽</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19" name="TextBox 18"/>
            <p:cNvSpPr txBox="1"/>
            <p:nvPr/>
          </p:nvSpPr>
          <p:spPr>
            <a:xfrm>
              <a:off x="6527254" y="2417339"/>
              <a:ext cx="1497771" cy="400073"/>
            </a:xfrm>
            <a:prstGeom prst="rect">
              <a:avLst/>
            </a:prstGeom>
            <a:noFill/>
          </p:spPr>
          <p:txBody>
            <a:bodyPr wrap="none" lIns="182843" tIns="91422" rIns="182843" bIns="91422" rtlCol="0">
              <a:spAutoFit/>
            </a:bodyPr>
            <a:lstStyle/>
            <a:p>
              <a:r>
                <a:rPr lang="zh-CN" altLang="en-US" b="1" dirty="0">
                  <a:solidFill>
                    <a:schemeClr val="bg1"/>
                  </a:solidFill>
                  <a:latin typeface="微软雅黑" panose="020B0503020204020204" pitchFamily="34" charset="-122"/>
                  <a:cs typeface="Aparajita" panose="02020603050405020304" pitchFamily="34" charset="0"/>
                </a:rPr>
                <a:t>专业名词译法</a:t>
              </a:r>
              <a:r>
                <a:rPr lang="en-US" altLang="zh-CN" b="1" dirty="0">
                  <a:solidFill>
                    <a:schemeClr val="bg1"/>
                  </a:solidFill>
                  <a:latin typeface="微软雅黑" panose="020B0503020204020204" pitchFamily="34" charset="-122"/>
                  <a:cs typeface="Aparajita" panose="02020603050405020304" pitchFamily="34" charset="0"/>
                </a:rPr>
                <a:t>:</a:t>
              </a:r>
              <a:endParaRPr lang="zh-CN" altLang="en-US" b="1" dirty="0">
                <a:solidFill>
                  <a:schemeClr val="bg1"/>
                </a:solidFill>
                <a:latin typeface="微软雅黑" panose="020B0503020204020204" pitchFamily="34" charset="-122"/>
                <a:cs typeface="Aparajita" panose="02020603050405020304" pitchFamily="34" charset="0"/>
              </a:endParaRPr>
            </a:p>
          </p:txBody>
        </p:sp>
      </p:grpSp>
      <p:grpSp>
        <p:nvGrpSpPr>
          <p:cNvPr id="7" name="组合 6"/>
          <p:cNvGrpSpPr/>
          <p:nvPr/>
        </p:nvGrpSpPr>
        <p:grpSpPr>
          <a:xfrm>
            <a:off x="6538707" y="3573016"/>
            <a:ext cx="4315342" cy="2906766"/>
            <a:chOff x="6538707" y="3573016"/>
            <a:chExt cx="4315342" cy="2906766"/>
          </a:xfrm>
        </p:grpSpPr>
        <p:sp>
          <p:nvSpPr>
            <p:cNvPr id="13" name="矩形 12"/>
            <p:cNvSpPr/>
            <p:nvPr/>
          </p:nvSpPr>
          <p:spPr>
            <a:xfrm>
              <a:off x="6538707" y="3573016"/>
              <a:ext cx="4315342" cy="290676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6538707" y="3933056"/>
              <a:ext cx="4315342" cy="2446787"/>
            </a:xfrm>
            <a:prstGeom prst="rect">
              <a:avLst/>
            </a:prstGeom>
            <a:noFill/>
          </p:spPr>
          <p:txBody>
            <a:bodyPr wrap="square" lIns="182843" tIns="91422" rIns="182843" bIns="91422" rtlCol="0">
              <a:spAutoFit/>
            </a:bodyPr>
            <a:lstStyle/>
            <a:p>
              <a:pPr>
                <a:lnSpc>
                  <a:spcPct val="150000"/>
                </a:lnSpc>
              </a:pPr>
              <a:r>
                <a:rPr lang="zh-CN" altLang="en-US" dirty="0">
                  <a:solidFill>
                    <a:schemeClr val="bg1"/>
                  </a:solidFill>
                  <a:latin typeface="微软雅黑 Light" panose="020B0502040204020203" pitchFamily="34" charset="-122"/>
                  <a:ea typeface="微软雅黑 Light" panose="020B0502040204020203" pitchFamily="34" charset="-122"/>
                </a:rPr>
                <a:t>生命的永恒在某些时刻并不是完美的，对这个世界上大部分的人来说，生活中有勇敢，有善良，有亲情，有友情等等一系列珍贵的东西，而生活的真谛就是在不断的忍受、不断的苦恼中找寻这些珍贵的，超越生命的东西。倘若仅仅为了生命的永恒而没有经历生活的千姿百态，那又有何用，这样的不朽注定不是高贵的，终会像死亡一样被人遗忘。</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23" name="TextBox 22"/>
            <p:cNvSpPr txBox="1"/>
            <p:nvPr/>
          </p:nvSpPr>
          <p:spPr>
            <a:xfrm>
              <a:off x="6538707" y="3573016"/>
              <a:ext cx="779626" cy="400073"/>
            </a:xfrm>
            <a:prstGeom prst="rect">
              <a:avLst/>
            </a:prstGeom>
            <a:noFill/>
          </p:spPr>
          <p:txBody>
            <a:bodyPr wrap="none" lIns="182843" tIns="91422" rIns="182843" bIns="91422" rtlCol="0">
              <a:spAutoFit/>
            </a:bodyPr>
            <a:lstStyle/>
            <a:p>
              <a:r>
                <a:rPr lang="zh-CN" altLang="en-US" b="1" dirty="0">
                  <a:solidFill>
                    <a:schemeClr val="bg1"/>
                  </a:solidFill>
                  <a:latin typeface="微软雅黑" panose="020B0503020204020204" pitchFamily="34" charset="-122"/>
                  <a:cs typeface="Aparajita" panose="02020603050405020304" pitchFamily="34" charset="0"/>
                </a:rPr>
                <a:t>感想</a:t>
              </a:r>
              <a:r>
                <a:rPr lang="en-US" altLang="zh-CN" b="1" dirty="0">
                  <a:solidFill>
                    <a:schemeClr val="bg1"/>
                  </a:solidFill>
                  <a:latin typeface="微软雅黑" panose="020B0503020204020204" pitchFamily="34" charset="-122"/>
                  <a:cs typeface="Aparajita" panose="02020603050405020304" pitchFamily="34" charset="0"/>
                </a:rPr>
                <a:t>:</a:t>
              </a:r>
              <a:endParaRPr lang="zh-CN" altLang="en-US" b="1" dirty="0">
                <a:solidFill>
                  <a:schemeClr val="bg1"/>
                </a:solidFill>
                <a:latin typeface="微软雅黑" panose="020B0503020204020204" pitchFamily="34" charset="-122"/>
                <a:cs typeface="Aparajita" panose="02020603050405020304" pitchFamily="34" charset="0"/>
              </a:endParaRPr>
            </a:p>
          </p:txBody>
        </p:sp>
      </p:grpSp>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20467"/>
          <a:stretch>
            <a:fillRect/>
          </a:stretch>
        </p:blipFill>
        <p:spPr>
          <a:xfrm>
            <a:off x="-7752" y="1288878"/>
            <a:ext cx="6191902" cy="519090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200" fill="hold"/>
                                        <p:tgtEl>
                                          <p:spTgt spid="24"/>
                                        </p:tgtEl>
                                        <p:attrNameLst>
                                          <p:attrName>ppt_x</p:attrName>
                                        </p:attrNameLst>
                                      </p:cBhvr>
                                      <p:tavLst>
                                        <p:tav tm="0">
                                          <p:val>
                                            <p:strVal val="0-#ppt_w/2"/>
                                          </p:val>
                                        </p:tav>
                                        <p:tav tm="100000">
                                          <p:val>
                                            <p:strVal val="#ppt_x"/>
                                          </p:val>
                                        </p:tav>
                                      </p:tavLst>
                                    </p:anim>
                                    <p:anim calcmode="lin" valueType="num">
                                      <p:cBhvr additive="base">
                                        <p:cTn id="8" dur="12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5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10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 y="0"/>
            <a:ext cx="12190413" cy="6858000"/>
          </a:xfrm>
          <a:prstGeom prst="rect">
            <a:avLst/>
          </a:prstGeom>
        </p:spPr>
      </p:pic>
      <p:sp>
        <p:nvSpPr>
          <p:cNvPr id="4" name="矩形 3"/>
          <p:cNvSpPr/>
          <p:nvPr/>
        </p:nvSpPr>
        <p:spPr>
          <a:xfrm>
            <a:off x="335315" y="260648"/>
            <a:ext cx="11519780" cy="6336704"/>
          </a:xfrm>
          <a:custGeom>
            <a:avLst/>
            <a:gdLst/>
            <a:ahLst/>
            <a:cxnLst/>
            <a:rect l="l" t="t" r="r" b="b"/>
            <a:pathLst>
              <a:path w="8640960" h="4752528">
                <a:moveTo>
                  <a:pt x="0" y="0"/>
                </a:moveTo>
                <a:lnTo>
                  <a:pt x="8640960" y="0"/>
                </a:lnTo>
                <a:lnTo>
                  <a:pt x="8640960" y="2000422"/>
                </a:lnTo>
                <a:lnTo>
                  <a:pt x="8209646" y="2250584"/>
                </a:lnTo>
                <a:lnTo>
                  <a:pt x="8640960" y="2500746"/>
                </a:lnTo>
                <a:lnTo>
                  <a:pt x="8640960" y="4752528"/>
                </a:lnTo>
                <a:lnTo>
                  <a:pt x="0" y="4752528"/>
                </a:lnTo>
                <a:lnTo>
                  <a:pt x="0" y="2500746"/>
                </a:lnTo>
                <a:lnTo>
                  <a:pt x="431314" y="2250584"/>
                </a:lnTo>
                <a:lnTo>
                  <a:pt x="0" y="2000422"/>
                </a:lnTo>
                <a:close/>
              </a:path>
            </a:pathLst>
          </a:custGeom>
          <a:solidFill>
            <a:schemeClr val="bg1">
              <a:alpha val="86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等腰三角形 8"/>
          <p:cNvSpPr/>
          <p:nvPr/>
        </p:nvSpPr>
        <p:spPr>
          <a:xfrm rot="5400000">
            <a:off x="-505564" y="2829821"/>
            <a:ext cx="1056117" cy="910327"/>
          </a:xfrm>
          <a:prstGeom prst="triangle">
            <a:avLst/>
          </a:prstGeom>
          <a:solidFill>
            <a:schemeClr val="tx1">
              <a:lumMod val="85000"/>
              <a:lumOff val="1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等腰三角形 9"/>
          <p:cNvSpPr/>
          <p:nvPr/>
        </p:nvSpPr>
        <p:spPr>
          <a:xfrm rot="16200000" flipH="1">
            <a:off x="11639860" y="2829821"/>
            <a:ext cx="1056117" cy="910327"/>
          </a:xfrm>
          <a:prstGeom prst="triangle">
            <a:avLst/>
          </a:prstGeom>
          <a:solidFill>
            <a:schemeClr val="tx1">
              <a:lumMod val="85000"/>
              <a:lumOff val="1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矩形 16"/>
          <p:cNvSpPr/>
          <p:nvPr/>
        </p:nvSpPr>
        <p:spPr>
          <a:xfrm>
            <a:off x="2303784" y="2516899"/>
            <a:ext cx="7679854" cy="1584176"/>
          </a:xfrm>
          <a:prstGeom prst="rect">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3635838" y="3016599"/>
            <a:ext cx="5015746" cy="584775"/>
          </a:xfrm>
          <a:prstGeom prst="rect">
            <a:avLst/>
          </a:prstGeom>
          <a:noFill/>
        </p:spPr>
        <p:txBody>
          <a:bodyPr wrap="square" rtlCol="0">
            <a:spAutoFit/>
          </a:bodyPr>
          <a:lstStyle/>
          <a:p>
            <a:pPr algn="ctr"/>
            <a:r>
              <a:rPr lang="en-US" altLang="zh-CN" sz="3200" b="1" dirty="0">
                <a:cs typeface="+mn-ea"/>
                <a:sym typeface="+mn-lt"/>
              </a:rPr>
              <a:t>Longings for immortality </a:t>
            </a:r>
            <a:endParaRPr lang="zh-CN" altLang="en-US" sz="3200" b="1" dirty="0">
              <a:cs typeface="+mn-ea"/>
              <a:sym typeface="+mn-lt"/>
            </a:endParaRPr>
          </a:p>
        </p:txBody>
      </p:sp>
      <p:pic>
        <p:nvPicPr>
          <p:cNvPr id="2" name="Keith Kenniff - Receives">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1393626" y="1196752"/>
            <a:ext cx="609600" cy="609600"/>
          </a:xfrm>
          <a:prstGeom prst="rect">
            <a:avLst/>
          </a:prstGeom>
        </p:spPr>
      </p:pic>
      <p:sp>
        <p:nvSpPr>
          <p:cNvPr id="12" name="圆角矩形 18"/>
          <p:cNvSpPr/>
          <p:nvPr/>
        </p:nvSpPr>
        <p:spPr>
          <a:xfrm>
            <a:off x="4871231" y="4380387"/>
            <a:ext cx="2447953" cy="544060"/>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宋体" panose="02010600030101010101" pitchFamily="2" charset="-122"/>
                <a:ea typeface="宋体" panose="02010600030101010101" pitchFamily="2" charset="-122"/>
              </a:rPr>
              <a:t>P269-270 </a:t>
            </a:r>
            <a:r>
              <a:rPr lang="zh-CN" altLang="en-US" sz="2000" dirty="0">
                <a:solidFill>
                  <a:schemeClr val="bg1"/>
                </a:solidFill>
                <a:latin typeface="宋体" panose="02010600030101010101" pitchFamily="2" charset="-122"/>
                <a:ea typeface="宋体" panose="02010600030101010101" pitchFamily="2" charset="-122"/>
              </a:rPr>
              <a:t>王沈康乐</a:t>
            </a:r>
            <a:endParaRPr lang="zh-CN" altLang="en-US" sz="2000" dirty="0">
              <a:solidFill>
                <a:schemeClr val="bg1">
                  <a:lumMod val="95000"/>
                </a:schemeClr>
              </a:solidFill>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0" advTm="3112"/>
    </mc:Choice>
    <mc:Fallback>
      <p:transition advTm="31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10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1" presetClass="mediacall" presetSubtype="0" fill="hold" nodeType="afterEffect">
                                  <p:stCondLst>
                                    <p:cond delay="0"/>
                                  </p:stCondLst>
                                  <p:childTnLst>
                                    <p:cmd type="call" cmd="playFrom(0.0)">
                                      <p:cBhvr>
                                        <p:cTn id="22" dur="1" fill="hold"/>
                                        <p:tgtEl>
                                          <p:spTgt spid="2"/>
                                        </p:tgtEl>
                                      </p:cBhvr>
                                    </p:cmd>
                                  </p:childTnLst>
                                </p:cTn>
                              </p:par>
                              <p:par>
                                <p:cTn id="23" presetID="42" presetClass="entr" presetSubtype="0" fill="hold" grpId="0" nodeType="withEffect">
                                  <p:stCondLst>
                                    <p:cond delay="100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anim calcmode="lin" valueType="num">
                                      <p:cBhvr>
                                        <p:cTn id="26" dur="1000" fill="hold"/>
                                        <p:tgtEl>
                                          <p:spTgt spid="12"/>
                                        </p:tgtEl>
                                        <p:attrNameLst>
                                          <p:attrName>ppt_x</p:attrName>
                                        </p:attrNameLst>
                                      </p:cBhvr>
                                      <p:tavLst>
                                        <p:tav tm="0">
                                          <p:val>
                                            <p:strVal val="#ppt_x"/>
                                          </p:val>
                                        </p:tav>
                                        <p:tav tm="100000">
                                          <p:val>
                                            <p:strVal val="#ppt_x"/>
                                          </p:val>
                                        </p:tav>
                                      </p:tavLst>
                                    </p:anim>
                                    <p:anim calcmode="lin" valueType="num">
                                      <p:cBhvr>
                                        <p:cTn id="2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8" repeatCount="indefinite" fill="remove" display="0">
                  <p:stCondLst>
                    <p:cond delay="indefinite"/>
                  </p:stCondLst>
                  <p:endCondLst>
                    <p:cond evt="onStopAudio" delay="0">
                      <p:tgtEl>
                        <p:sldTgt/>
                      </p:tgtEl>
                    </p:cond>
                  </p:endCondLst>
                </p:cTn>
                <p:tgtEl>
                  <p:spTgt spid="2"/>
                </p:tgtEl>
              </p:cMediaNode>
            </p:audio>
          </p:childTnLst>
        </p:cTn>
      </p:par>
    </p:tnLst>
    <p:bldLst>
      <p:bldP spid="9" grpId="0" bldLvl="0" animBg="1"/>
      <p:bldP spid="10" grpId="0" bldLvl="0" animBg="1"/>
      <p:bldP spid="13" grpId="0"/>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a:stCxn id="3" idx="3"/>
          </p:cNvCxnSpPr>
          <p:nvPr/>
        </p:nvCxnSpPr>
        <p:spPr>
          <a:xfrm>
            <a:off x="4271242" y="3477005"/>
            <a:ext cx="7224564"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rcRect l="47434"/>
          <a:stretch>
            <a:fillRect/>
          </a:stretch>
        </p:blipFill>
        <p:spPr>
          <a:xfrm>
            <a:off x="-930054" y="-27305"/>
            <a:ext cx="5406169" cy="6981190"/>
          </a:xfrm>
          <a:prstGeom prst="rect">
            <a:avLst/>
          </a:prstGeom>
        </p:spPr>
      </p:pic>
      <p:sp>
        <p:nvSpPr>
          <p:cNvPr id="3" name="矩形 2"/>
          <p:cNvSpPr/>
          <p:nvPr/>
        </p:nvSpPr>
        <p:spPr>
          <a:xfrm>
            <a:off x="143321" y="260717"/>
            <a:ext cx="4127921" cy="6432576"/>
          </a:xfrm>
          <a:prstGeom prst="rect">
            <a:avLst/>
          </a:prstGeom>
          <a:solidFill>
            <a:schemeClr val="bg1">
              <a:alpha val="86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295298" y="1700808"/>
            <a:ext cx="1151978" cy="3360373"/>
          </a:xfrm>
          <a:prstGeom prst="rect">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391296" y="1796819"/>
            <a:ext cx="1151978" cy="3360373"/>
          </a:xfrm>
          <a:prstGeom prst="rect">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1623696" y="2788186"/>
            <a:ext cx="595035" cy="1569660"/>
          </a:xfrm>
          <a:prstGeom prst="rect">
            <a:avLst/>
          </a:prstGeom>
          <a:noFill/>
        </p:spPr>
        <p:txBody>
          <a:bodyPr wrap="none" rtlCol="0">
            <a:spAutoFit/>
          </a:bodyPr>
          <a:lstStyle/>
          <a:p>
            <a:r>
              <a:rPr lang="zh-CN" altLang="en-US" sz="3200" b="1" dirty="0"/>
              <a:t>目</a:t>
            </a:r>
            <a:endParaRPr lang="en-US" altLang="zh-CN" sz="3200" b="1" dirty="0"/>
          </a:p>
          <a:p>
            <a:endParaRPr lang="en-US" altLang="zh-CN" sz="3200" b="1" dirty="0"/>
          </a:p>
          <a:p>
            <a:r>
              <a:rPr lang="zh-CN" altLang="en-US" sz="3200" b="1" dirty="0"/>
              <a:t>录</a:t>
            </a:r>
            <a:endParaRPr lang="zh-CN" altLang="en-US" sz="3200" b="1" dirty="0"/>
          </a:p>
        </p:txBody>
      </p:sp>
      <p:cxnSp>
        <p:nvCxnSpPr>
          <p:cNvPr id="26" name="直接连接符 25"/>
          <p:cNvCxnSpPr/>
          <p:nvPr/>
        </p:nvCxnSpPr>
        <p:spPr>
          <a:xfrm>
            <a:off x="5567386" y="3573016"/>
            <a:ext cx="7224564"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5541542" y="1778799"/>
            <a:ext cx="1892300" cy="1177069"/>
            <a:chOff x="4164198" y="1916832"/>
            <a:chExt cx="1892300" cy="1177069"/>
          </a:xfrm>
        </p:grpSpPr>
        <p:sp>
          <p:nvSpPr>
            <p:cNvPr id="8" name="矩形 7"/>
            <p:cNvSpPr/>
            <p:nvPr/>
          </p:nvSpPr>
          <p:spPr>
            <a:xfrm>
              <a:off x="4893087" y="1916832"/>
              <a:ext cx="434509" cy="43456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t>01</a:t>
              </a:r>
              <a:endParaRPr lang="zh-CN" altLang="en-US" sz="1800" b="1" dirty="0"/>
            </a:p>
          </p:txBody>
        </p:sp>
        <p:sp>
          <p:nvSpPr>
            <p:cNvPr id="27" name="TextBox 26"/>
            <p:cNvSpPr txBox="1"/>
            <p:nvPr/>
          </p:nvSpPr>
          <p:spPr>
            <a:xfrm>
              <a:off x="4164198" y="2604951"/>
              <a:ext cx="1892300" cy="488950"/>
            </a:xfrm>
            <a:prstGeom prst="rect">
              <a:avLst/>
            </a:prstGeom>
            <a:noFill/>
          </p:spPr>
          <p:txBody>
            <a:bodyPr wrap="none" lIns="182843" tIns="91422" rIns="182843" bIns="91422" rtlCol="0">
              <a:spAutoFit/>
            </a:bodyPr>
            <a:lstStyle/>
            <a:p>
              <a:pPr algn="ctr"/>
              <a:r>
                <a:rPr lang="zh-CN" altLang="id-ID" sz="2000" b="1" dirty="0">
                  <a:solidFill>
                    <a:schemeClr val="tx2"/>
                  </a:solidFill>
                  <a:latin typeface="微软雅黑" panose="020B0503020204020204" pitchFamily="34" charset="-122"/>
                  <a:cs typeface="Aparajita" panose="02020603050405020304" pitchFamily="34" charset="0"/>
                </a:rPr>
                <a:t>章节核心观点</a:t>
              </a:r>
              <a:endParaRPr lang="zh-CN" altLang="id-ID" sz="2000" b="1" dirty="0">
                <a:solidFill>
                  <a:schemeClr val="tx2"/>
                </a:solidFill>
                <a:latin typeface="微软雅黑" panose="020B0503020204020204" pitchFamily="34" charset="-122"/>
                <a:cs typeface="Aparajita" panose="02020603050405020304" pitchFamily="34" charset="0"/>
              </a:endParaRPr>
            </a:p>
          </p:txBody>
        </p:sp>
      </p:grpSp>
      <p:grpSp>
        <p:nvGrpSpPr>
          <p:cNvPr id="12" name="组合 11"/>
          <p:cNvGrpSpPr/>
          <p:nvPr/>
        </p:nvGrpSpPr>
        <p:grpSpPr>
          <a:xfrm>
            <a:off x="9187169" y="1778799"/>
            <a:ext cx="1395179" cy="1174287"/>
            <a:chOff x="7999062" y="1916832"/>
            <a:chExt cx="1395179" cy="1174287"/>
          </a:xfrm>
        </p:grpSpPr>
        <p:sp>
          <p:nvSpPr>
            <p:cNvPr id="10" name="矩形 9"/>
            <p:cNvSpPr/>
            <p:nvPr/>
          </p:nvSpPr>
          <p:spPr>
            <a:xfrm>
              <a:off x="8471470" y="1916832"/>
              <a:ext cx="450367" cy="43456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t>02</a:t>
              </a:r>
              <a:endParaRPr lang="zh-CN" altLang="en-US" sz="1800" b="1" dirty="0"/>
            </a:p>
          </p:txBody>
        </p:sp>
        <p:sp>
          <p:nvSpPr>
            <p:cNvPr id="28" name="TextBox 27"/>
            <p:cNvSpPr txBox="1"/>
            <p:nvPr/>
          </p:nvSpPr>
          <p:spPr>
            <a:xfrm>
              <a:off x="7999062" y="2598713"/>
              <a:ext cx="1395179" cy="492406"/>
            </a:xfrm>
            <a:prstGeom prst="rect">
              <a:avLst/>
            </a:prstGeom>
            <a:noFill/>
          </p:spPr>
          <p:txBody>
            <a:bodyPr wrap="none" lIns="182843" tIns="91422" rIns="182843" bIns="91422" rtlCol="0">
              <a:spAutoFit/>
            </a:bodyPr>
            <a:lstStyle/>
            <a:p>
              <a:pPr algn="ctr"/>
              <a:r>
                <a:rPr lang="zh-CN" altLang="en-US" sz="2000" b="1" dirty="0">
                  <a:solidFill>
                    <a:schemeClr val="tx2"/>
                  </a:solidFill>
                  <a:latin typeface="微软雅黑" panose="020B0503020204020204" pitchFamily="34" charset="-122"/>
                  <a:cs typeface="Aparajita" panose="02020603050405020304" pitchFamily="34" charset="0"/>
                </a:rPr>
                <a:t>逻辑梳理</a:t>
              </a:r>
              <a:endParaRPr lang="id-ID" sz="2000" b="1" dirty="0">
                <a:solidFill>
                  <a:schemeClr val="tx2"/>
                </a:solidFill>
                <a:latin typeface="微软雅黑" panose="020B0503020204020204" pitchFamily="34" charset="-122"/>
                <a:cs typeface="Aparajita" panose="02020603050405020304" pitchFamily="34" charset="0"/>
              </a:endParaRPr>
            </a:p>
          </p:txBody>
        </p:sp>
      </p:grpSp>
      <p:grpSp>
        <p:nvGrpSpPr>
          <p:cNvPr id="14" name="组合 13"/>
          <p:cNvGrpSpPr/>
          <p:nvPr/>
        </p:nvGrpSpPr>
        <p:grpSpPr>
          <a:xfrm>
            <a:off x="4892415" y="4049905"/>
            <a:ext cx="3190542" cy="1251303"/>
            <a:chOff x="3520872" y="4218570"/>
            <a:chExt cx="3190542" cy="1251303"/>
          </a:xfrm>
        </p:grpSpPr>
        <p:sp>
          <p:nvSpPr>
            <p:cNvPr id="11" name="矩形 10"/>
            <p:cNvSpPr/>
            <p:nvPr/>
          </p:nvSpPr>
          <p:spPr>
            <a:xfrm>
              <a:off x="4893087" y="4218570"/>
              <a:ext cx="446110" cy="43456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t>03</a:t>
              </a:r>
              <a:endParaRPr lang="zh-CN" altLang="en-US" sz="1800" b="1" dirty="0"/>
            </a:p>
          </p:txBody>
        </p:sp>
        <p:sp>
          <p:nvSpPr>
            <p:cNvPr id="29" name="TextBox 28"/>
            <p:cNvSpPr txBox="1"/>
            <p:nvPr/>
          </p:nvSpPr>
          <p:spPr>
            <a:xfrm>
              <a:off x="3520872" y="4977467"/>
              <a:ext cx="3190542" cy="492406"/>
            </a:xfrm>
            <a:prstGeom prst="rect">
              <a:avLst/>
            </a:prstGeom>
            <a:noFill/>
          </p:spPr>
          <p:txBody>
            <a:bodyPr wrap="none" lIns="182843" tIns="91422" rIns="182843" bIns="91422" rtlCol="0">
              <a:spAutoFit/>
            </a:bodyPr>
            <a:lstStyle/>
            <a:p>
              <a:pPr algn="ctr"/>
              <a:r>
                <a:rPr lang="zh-CN" altLang="en-US" sz="2000" b="1" dirty="0">
                  <a:solidFill>
                    <a:schemeClr val="tx2"/>
                  </a:solidFill>
                  <a:latin typeface="微软雅黑" panose="020B0503020204020204" pitchFamily="34" charset="-122"/>
                  <a:cs typeface="Aparajita" panose="02020603050405020304" pitchFamily="34" charset="0"/>
                </a:rPr>
                <a:t>王沈康乐同学的读译体会</a:t>
              </a:r>
              <a:endParaRPr lang="zh-CN" altLang="en-US" sz="2000" b="1" dirty="0">
                <a:solidFill>
                  <a:schemeClr val="tx2"/>
                </a:solidFill>
                <a:latin typeface="微软雅黑" panose="020B0503020204020204" pitchFamily="34" charset="-122"/>
                <a:cs typeface="Aparajita" panose="020206030504050203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par>
                                <p:cTn id="16" presetID="16" presetClass="entr" presetSubtype="37"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barn(outVertical)">
                                      <p:cBhvr>
                                        <p:cTn id="18" dur="500"/>
                                        <p:tgtEl>
                                          <p:spTgt spid="26"/>
                                        </p:tgtEl>
                                      </p:cBhvr>
                                    </p:animEffect>
                                  </p:childTnLst>
                                </p:cTn>
                              </p:par>
                              <p:par>
                                <p:cTn id="19" presetID="16" presetClass="entr" presetSubtype="37"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barn(outVertical)">
                                      <p:cBhvr>
                                        <p:cTn id="21" dur="500"/>
                                        <p:tgtEl>
                                          <p:spTgt spid="25"/>
                                        </p:tgtEl>
                                      </p:cBhvr>
                                    </p:animEffect>
                                  </p:childTnLst>
                                </p:cTn>
                              </p:par>
                            </p:childTnLst>
                          </p:cTn>
                        </p:par>
                        <p:par>
                          <p:cTn id="22" fill="hold">
                            <p:stCondLst>
                              <p:cond delay="500"/>
                            </p:stCondLst>
                            <p:childTnLst>
                              <p:par>
                                <p:cTn id="23" presetID="42" presetClass="entr" presetSubtype="0"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1500"/>
                            </p:stCondLst>
                            <p:childTnLst>
                              <p:par>
                                <p:cTn id="29" presetID="42"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0"/>
                                        <p:tgtEl>
                                          <p:spTgt spid="14"/>
                                        </p:tgtEl>
                                      </p:cBhvr>
                                    </p:animEffect>
                                    <p:anim calcmode="lin" valueType="num">
                                      <p:cBhvr>
                                        <p:cTn id="38" dur="1000" fill="hold"/>
                                        <p:tgtEl>
                                          <p:spTgt spid="14"/>
                                        </p:tgtEl>
                                        <p:attrNameLst>
                                          <p:attrName>ppt_x</p:attrName>
                                        </p:attrNameLst>
                                      </p:cBhvr>
                                      <p:tavLst>
                                        <p:tav tm="0">
                                          <p:val>
                                            <p:strVal val="#ppt_x"/>
                                          </p:val>
                                        </p:tav>
                                        <p:tav tm="100000">
                                          <p:val>
                                            <p:strVal val="#ppt_x"/>
                                          </p:val>
                                        </p:tav>
                                      </p:tavLst>
                                    </p:anim>
                                    <p:anim calcmode="lin" valueType="num">
                                      <p:cBhvr>
                                        <p:cTn id="3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 y="0"/>
            <a:ext cx="12190413" cy="6858000"/>
          </a:xfrm>
          <a:prstGeom prst="rect">
            <a:avLst/>
          </a:prstGeom>
        </p:spPr>
      </p:pic>
      <p:sp>
        <p:nvSpPr>
          <p:cNvPr id="4" name="矩形 3"/>
          <p:cNvSpPr/>
          <p:nvPr/>
        </p:nvSpPr>
        <p:spPr>
          <a:xfrm>
            <a:off x="335316" y="260648"/>
            <a:ext cx="11519780" cy="6336704"/>
          </a:xfrm>
          <a:custGeom>
            <a:avLst/>
            <a:gdLst/>
            <a:ahLst/>
            <a:cxnLst/>
            <a:rect l="l" t="t" r="r" b="b"/>
            <a:pathLst>
              <a:path w="8640960" h="4752528">
                <a:moveTo>
                  <a:pt x="0" y="0"/>
                </a:moveTo>
                <a:lnTo>
                  <a:pt x="8640960" y="0"/>
                </a:lnTo>
                <a:lnTo>
                  <a:pt x="8640960" y="2000422"/>
                </a:lnTo>
                <a:lnTo>
                  <a:pt x="8209646" y="2250584"/>
                </a:lnTo>
                <a:lnTo>
                  <a:pt x="8640960" y="2500746"/>
                </a:lnTo>
                <a:lnTo>
                  <a:pt x="8640960" y="4752528"/>
                </a:lnTo>
                <a:lnTo>
                  <a:pt x="0" y="4752528"/>
                </a:lnTo>
                <a:lnTo>
                  <a:pt x="0" y="2500746"/>
                </a:lnTo>
                <a:lnTo>
                  <a:pt x="431314" y="2250584"/>
                </a:lnTo>
                <a:lnTo>
                  <a:pt x="0" y="2000422"/>
                </a:lnTo>
                <a:close/>
              </a:path>
            </a:pathLst>
          </a:custGeom>
          <a:solidFill>
            <a:schemeClr val="bg1">
              <a:alpha val="86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等腰三角形 8"/>
          <p:cNvSpPr/>
          <p:nvPr/>
        </p:nvSpPr>
        <p:spPr>
          <a:xfrm rot="5400000">
            <a:off x="-505564" y="2829821"/>
            <a:ext cx="1056117" cy="910327"/>
          </a:xfrm>
          <a:prstGeom prst="triangle">
            <a:avLst/>
          </a:prstGeom>
          <a:solidFill>
            <a:schemeClr val="tx1">
              <a:lumMod val="85000"/>
              <a:lumOff val="1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等腰三角形 9"/>
          <p:cNvSpPr/>
          <p:nvPr/>
        </p:nvSpPr>
        <p:spPr>
          <a:xfrm rot="16200000" flipH="1">
            <a:off x="11639860" y="2829821"/>
            <a:ext cx="1056117" cy="910327"/>
          </a:xfrm>
          <a:prstGeom prst="triangle">
            <a:avLst/>
          </a:prstGeom>
          <a:solidFill>
            <a:schemeClr val="tx1">
              <a:lumMod val="85000"/>
              <a:lumOff val="1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矩形 16"/>
          <p:cNvSpPr/>
          <p:nvPr/>
        </p:nvSpPr>
        <p:spPr>
          <a:xfrm>
            <a:off x="2303784" y="2516899"/>
            <a:ext cx="7679854" cy="1584176"/>
          </a:xfrm>
          <a:prstGeom prst="rect">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3635838" y="3016599"/>
            <a:ext cx="5015746" cy="584775"/>
          </a:xfrm>
          <a:prstGeom prst="rect">
            <a:avLst/>
          </a:prstGeom>
          <a:noFill/>
        </p:spPr>
        <p:txBody>
          <a:bodyPr wrap="square" rtlCol="0">
            <a:spAutoFit/>
          </a:bodyPr>
          <a:lstStyle/>
          <a:p>
            <a:pPr algn="ctr"/>
            <a:r>
              <a:rPr lang="en-US" altLang="zh-CN" sz="3200" b="1" dirty="0">
                <a:cs typeface="+mn-ea"/>
                <a:sym typeface="+mn-lt"/>
              </a:rPr>
              <a:t>The Proper Lifespan</a:t>
            </a:r>
            <a:endParaRPr lang="zh-CN" altLang="en-US" sz="3200" b="1" dirty="0">
              <a:cs typeface="+mn-ea"/>
              <a:sym typeface="+mn-lt"/>
            </a:endParaRPr>
          </a:p>
        </p:txBody>
      </p:sp>
      <p:sp>
        <p:nvSpPr>
          <p:cNvPr id="19" name="圆角矩形 18"/>
          <p:cNvSpPr/>
          <p:nvPr/>
        </p:nvSpPr>
        <p:spPr>
          <a:xfrm>
            <a:off x="4871231" y="4380387"/>
            <a:ext cx="2447953" cy="544060"/>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宋体" panose="02010600030101010101" pitchFamily="2" charset="-122"/>
                <a:ea typeface="宋体" panose="02010600030101010101" pitchFamily="2" charset="-122"/>
              </a:rPr>
              <a:t>P264-265 </a:t>
            </a:r>
            <a:r>
              <a:rPr lang="zh-CN" altLang="en-US" sz="2000" dirty="0">
                <a:solidFill>
                  <a:schemeClr val="bg1"/>
                </a:solidFill>
                <a:latin typeface="宋体" panose="02010600030101010101" pitchFamily="2" charset="-122"/>
                <a:ea typeface="宋体" panose="02010600030101010101" pitchFamily="2" charset="-122"/>
              </a:rPr>
              <a:t>牛永泉</a:t>
            </a:r>
            <a:endParaRPr lang="zh-CN" altLang="en-US" sz="2000" dirty="0">
              <a:solidFill>
                <a:schemeClr val="bg1">
                  <a:lumMod val="95000"/>
                </a:schemeClr>
              </a:solidFill>
              <a:latin typeface="宋体" panose="02010600030101010101" pitchFamily="2" charset="-122"/>
              <a:ea typeface="宋体" panose="02010600030101010101" pitchFamily="2" charset="-122"/>
            </a:endParaRPr>
          </a:p>
        </p:txBody>
      </p:sp>
      <p:pic>
        <p:nvPicPr>
          <p:cNvPr id="2" name="Keith Kenniff - Receives">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1393626" y="1196752"/>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112"/>
    </mc:Choice>
    <mc:Fallback>
      <p:transition advTm="31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10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10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anim calcmode="lin" valueType="num">
                                      <p:cBhvr>
                                        <p:cTn id="23" dur="1000" fill="hold"/>
                                        <p:tgtEl>
                                          <p:spTgt spid="19"/>
                                        </p:tgtEl>
                                        <p:attrNameLst>
                                          <p:attrName>ppt_x</p:attrName>
                                        </p:attrNameLst>
                                      </p:cBhvr>
                                      <p:tavLst>
                                        <p:tav tm="0">
                                          <p:val>
                                            <p:strVal val="#ppt_x"/>
                                          </p:val>
                                        </p:tav>
                                        <p:tav tm="100000">
                                          <p:val>
                                            <p:strVal val="#ppt_x"/>
                                          </p:val>
                                        </p:tav>
                                      </p:tavLst>
                                    </p:anim>
                                    <p:anim calcmode="lin" valueType="num">
                                      <p:cBhvr>
                                        <p:cTn id="24" dur="1000" fill="hold"/>
                                        <p:tgtEl>
                                          <p:spTgt spid="19"/>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1" presetClass="mediacall" presetSubtype="0" fill="hold" nodeType="afterEffect">
                                  <p:stCondLst>
                                    <p:cond delay="0"/>
                                  </p:stCondLst>
                                  <p:childTnLst>
                                    <p:cmd type="call" cmd="playFrom(0.0)">
                                      <p:cBhvr>
                                        <p:cTn id="27"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8" repeatCount="indefinite" fill="remove" display="0">
                  <p:stCondLst>
                    <p:cond delay="indefinite"/>
                  </p:stCondLst>
                  <p:endCondLst>
                    <p:cond evt="onStopAudio" delay="0">
                      <p:tgtEl>
                        <p:sldTgt/>
                      </p:tgtEl>
                    </p:cond>
                  </p:endCondLst>
                </p:cTn>
                <p:tgtEl>
                  <p:spTgt spid="2"/>
                </p:tgtEl>
              </p:cMediaNode>
            </p:audio>
          </p:childTnLst>
        </p:cTn>
      </p:par>
    </p:tnLst>
    <p:bldLst>
      <p:bldP spid="9" grpId="0" animBg="1"/>
      <p:bldP spid="10" grpId="0" animBg="1"/>
      <p:bldP spid="13" grpId="0"/>
      <p:bldP spid="1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295297" y="2084849"/>
            <a:ext cx="9599817" cy="2688299"/>
          </a:xfrm>
          <a:prstGeom prst="rect">
            <a:avLst/>
          </a:prstGeom>
          <a:solidFill>
            <a:schemeClr val="tx1">
              <a:lumMod val="75000"/>
              <a:lumOff val="25000"/>
              <a:alpha val="3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2350790" y="2887438"/>
            <a:ext cx="5904165" cy="1083123"/>
            <a:chOff x="2229440" y="1946275"/>
            <a:chExt cx="4428701" cy="812342"/>
          </a:xfrm>
        </p:grpSpPr>
        <p:sp>
          <p:nvSpPr>
            <p:cNvPr id="2" name="矩形 1"/>
            <p:cNvSpPr/>
            <p:nvPr/>
          </p:nvSpPr>
          <p:spPr>
            <a:xfrm>
              <a:off x="2229440" y="1946275"/>
              <a:ext cx="812342" cy="81234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01</a:t>
              </a:r>
              <a:endParaRPr lang="zh-CN" altLang="en-US" sz="3200" b="1" dirty="0"/>
            </a:p>
          </p:txBody>
        </p:sp>
        <p:sp>
          <p:nvSpPr>
            <p:cNvPr id="3" name="TextBox 2"/>
            <p:cNvSpPr txBox="1"/>
            <p:nvPr/>
          </p:nvSpPr>
          <p:spPr>
            <a:xfrm>
              <a:off x="3203848" y="2023154"/>
              <a:ext cx="3454293" cy="623248"/>
            </a:xfrm>
            <a:prstGeom prst="rect">
              <a:avLst/>
            </a:prstGeom>
            <a:noFill/>
          </p:spPr>
          <p:txBody>
            <a:bodyPr wrap="square" rtlCol="0">
              <a:spAutoFit/>
            </a:bodyPr>
            <a:lstStyle/>
            <a:p>
              <a:r>
                <a:rPr lang="zh-CN" altLang="en-US" sz="4800" b="1" dirty="0">
                  <a:solidFill>
                    <a:schemeClr val="bg1"/>
                  </a:solidFill>
                </a:rPr>
                <a:t>章节核心观点</a:t>
              </a:r>
              <a:endParaRPr lang="zh-CN" altLang="en-US" sz="4800" b="1" dirty="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200" advTm="2323">
        <p14:prism/>
      </p:transition>
    </mc:Choice>
    <mc:Fallback>
      <p:transition spd="slow" advTm="232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2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095206" y="1844824"/>
            <a:ext cx="5328592" cy="4200189"/>
          </a:xfrm>
          <a:prstGeom prst="rect">
            <a:avLst/>
          </a:prstGeom>
          <a:noFill/>
        </p:spPr>
        <p:txBody>
          <a:bodyPr wrap="square" rtlCol="0">
            <a:spAutoFit/>
          </a:bodyPr>
          <a:lstStyle/>
          <a:p>
            <a:pPr>
              <a:lnSpc>
                <a:spcPct val="150000"/>
              </a:lnSpc>
            </a:pPr>
            <a:r>
              <a:rPr lang="zh-CN" altLang="en-US" sz="1800" dirty="0">
                <a:latin typeface="+mn-ea"/>
              </a:rPr>
              <a:t>人追求更长寿命的根本原因并非想要活得更久，而是为了实现更高层次的目标。</a:t>
            </a:r>
            <a:endParaRPr lang="zh-CN" altLang="en-US" sz="1800" dirty="0">
              <a:latin typeface="+mn-ea"/>
            </a:endParaRPr>
          </a:p>
          <a:p>
            <a:pPr>
              <a:lnSpc>
                <a:spcPct val="150000"/>
              </a:lnSpc>
            </a:pPr>
            <a:r>
              <a:rPr lang="en-US" altLang="zh-CN" sz="1800" dirty="0" err="1">
                <a:latin typeface="+mn-ea"/>
              </a:rPr>
              <a:t>阿里斯托芬</a:t>
            </a:r>
            <a:r>
              <a:rPr lang="zh-CN" altLang="en-US" sz="1800" dirty="0">
                <a:latin typeface="+mn-ea"/>
              </a:rPr>
              <a:t>认为，人要寻找丢失的另一半，从而实现自身的完整。</a:t>
            </a:r>
            <a:r>
              <a:rPr lang="en-US" altLang="zh-CN" sz="1800" dirty="0">
                <a:latin typeface="+mn-ea"/>
              </a:rPr>
              <a:t>苏格拉底</a:t>
            </a:r>
            <a:r>
              <a:rPr lang="zh-CN" altLang="en-US" sz="1800" dirty="0">
                <a:latin typeface="+mn-ea"/>
              </a:rPr>
              <a:t>则认为，人的目标是要获得智慧，寻找真相。圣经中说，人通过爱和救赎获得完整。以上关于人类终极目标的论述及同类讨论虽然有不同看法，但它们都一致认为人类所渴望的不是永生，而是那些在有限的生命中无法实现的目标，比如完整，智慧，善良和虔诚。这些渴望才是永生的吸引力所在。</a:t>
            </a:r>
            <a:endParaRPr lang="zh-CN" altLang="en-US" sz="1800" dirty="0">
              <a:latin typeface="+mn-ea"/>
              <a:sym typeface="+mn-ea"/>
            </a:endParaRPr>
          </a:p>
        </p:txBody>
      </p:sp>
      <p:sp>
        <p:nvSpPr>
          <p:cNvPr id="8" name="TextBox 7"/>
          <p:cNvSpPr txBox="1"/>
          <p:nvPr/>
        </p:nvSpPr>
        <p:spPr>
          <a:xfrm>
            <a:off x="6023198" y="1268760"/>
            <a:ext cx="1908141" cy="492406"/>
          </a:xfrm>
          <a:prstGeom prst="rect">
            <a:avLst/>
          </a:prstGeom>
          <a:noFill/>
        </p:spPr>
        <p:txBody>
          <a:bodyPr wrap="none" lIns="182843" tIns="91422" rIns="182843" bIns="91422" rtlCol="0">
            <a:spAutoFit/>
          </a:bodyPr>
          <a:lstStyle/>
          <a:p>
            <a:pPr algn="ctr"/>
            <a:r>
              <a:rPr lang="zh-CN" altLang="en-US" sz="2000" b="1" dirty="0">
                <a:solidFill>
                  <a:schemeClr val="tx2"/>
                </a:solidFill>
                <a:latin typeface="微软雅黑" panose="020B0503020204020204" pitchFamily="34" charset="-122"/>
                <a:cs typeface="Aparajita" panose="02020603050405020304" pitchFamily="34" charset="0"/>
              </a:rPr>
              <a:t>章节核心观点</a:t>
            </a:r>
            <a:endParaRPr lang="id-ID" sz="2000" b="1" dirty="0">
              <a:solidFill>
                <a:schemeClr val="tx2"/>
              </a:solidFill>
              <a:latin typeface="微软雅黑" panose="020B0503020204020204" pitchFamily="34" charset="-122"/>
              <a:cs typeface="Aparajita" panose="02020603050405020304" pitchFamily="34" charset="0"/>
            </a:endParaRPr>
          </a:p>
        </p:txBody>
      </p:sp>
      <p:grpSp>
        <p:nvGrpSpPr>
          <p:cNvPr id="12" name="组合 11"/>
          <p:cNvGrpSpPr/>
          <p:nvPr/>
        </p:nvGrpSpPr>
        <p:grpSpPr>
          <a:xfrm>
            <a:off x="0" y="116632"/>
            <a:ext cx="2186101" cy="576064"/>
            <a:chOff x="3563888" y="1131590"/>
            <a:chExt cx="1639791" cy="432048"/>
          </a:xfrm>
        </p:grpSpPr>
        <p:sp>
          <p:nvSpPr>
            <p:cNvPr id="13" name="TextBox 11"/>
            <p:cNvSpPr txBox="1"/>
            <p:nvPr/>
          </p:nvSpPr>
          <p:spPr>
            <a:xfrm>
              <a:off x="3922872" y="1209115"/>
              <a:ext cx="1280807" cy="276999"/>
            </a:xfrm>
            <a:prstGeom prst="rect">
              <a:avLst/>
            </a:prstGeom>
            <a:noFill/>
            <a:ln w="12700">
              <a:solidFill>
                <a:schemeClr val="tx1">
                  <a:lumMod val="65000"/>
                  <a:lumOff val="35000"/>
                </a:schemeClr>
              </a:solidFill>
            </a:ln>
          </p:spPr>
          <p:txBody>
            <a:bodyPr wrap="none" rtlCol="0">
              <a:spAutoFit/>
            </a:bodyPr>
            <a:lstStyle/>
            <a:p>
              <a:r>
                <a:rPr lang="zh-CN" altLang="en-US" sz="1800" b="1" dirty="0"/>
                <a:t>  章节核心观点</a:t>
              </a:r>
              <a:endParaRPr lang="zh-CN" altLang="en-US" sz="1800" b="1" dirty="0"/>
            </a:p>
          </p:txBody>
        </p:sp>
        <p:sp>
          <p:nvSpPr>
            <p:cNvPr id="14" name="矩形 13"/>
            <p:cNvSpPr/>
            <p:nvPr/>
          </p:nvSpPr>
          <p:spPr>
            <a:xfrm>
              <a:off x="3563888" y="1131590"/>
              <a:ext cx="432048" cy="43204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a:t>01</a:t>
              </a:r>
              <a:endParaRPr lang="zh-CN" altLang="en-US" sz="1300" b="1" dirty="0"/>
            </a:p>
          </p:txBody>
        </p:sp>
      </p:grpSp>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r="859" b="4022"/>
          <a:stretch>
            <a:fillRect/>
          </a:stretch>
        </p:blipFill>
        <p:spPr>
          <a:xfrm>
            <a:off x="1414686" y="2249292"/>
            <a:ext cx="4015153" cy="258665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advTm="4973">
        <p14:prism/>
      </p:transition>
    </mc:Choice>
    <mc:Fallback>
      <p:transition spd="slow" advTm="49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grpId="0" nodeType="after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023200" y="2297756"/>
            <a:ext cx="4968552" cy="2538195"/>
          </a:xfrm>
          <a:prstGeom prst="rect">
            <a:avLst/>
          </a:prstGeom>
          <a:noFill/>
        </p:spPr>
        <p:txBody>
          <a:bodyPr wrap="square" rtlCol="0">
            <a:spAutoFit/>
          </a:bodyPr>
          <a:lstStyle/>
          <a:p>
            <a:pPr>
              <a:lnSpc>
                <a:spcPct val="150000"/>
              </a:lnSpc>
            </a:pPr>
            <a:r>
              <a:rPr lang="zh-CN" altLang="en-US" sz="1800" dirty="0">
                <a:latin typeface="+mn-ea"/>
                <a:sym typeface="+mn-ea"/>
              </a:rPr>
              <a:t>作者最后提出：即使获得永生，人类仍然无法实现其更高层次的目标；把过多的精力放在追求永生上反而会使人迷失本心，失去幸福。人们应当承认并接受生命的有限性。这样一来，人们会更关注自己的精神而非肉体，尽可能地实现高层次的目标。</a:t>
            </a:r>
            <a:endParaRPr lang="zh-CN" altLang="en-US" sz="1800" dirty="0">
              <a:latin typeface="+mn-ea"/>
              <a:sym typeface="+mn-ea"/>
            </a:endParaRPr>
          </a:p>
        </p:txBody>
      </p:sp>
      <p:sp>
        <p:nvSpPr>
          <p:cNvPr id="8" name="TextBox 7"/>
          <p:cNvSpPr txBox="1"/>
          <p:nvPr/>
        </p:nvSpPr>
        <p:spPr>
          <a:xfrm>
            <a:off x="5951190" y="1556792"/>
            <a:ext cx="1908141" cy="492406"/>
          </a:xfrm>
          <a:prstGeom prst="rect">
            <a:avLst/>
          </a:prstGeom>
          <a:noFill/>
        </p:spPr>
        <p:txBody>
          <a:bodyPr wrap="none" lIns="182843" tIns="91422" rIns="182843" bIns="91422" rtlCol="0">
            <a:spAutoFit/>
          </a:bodyPr>
          <a:lstStyle/>
          <a:p>
            <a:pPr algn="ctr"/>
            <a:r>
              <a:rPr lang="zh-CN" altLang="en-US" sz="2000" b="1" dirty="0">
                <a:solidFill>
                  <a:schemeClr val="tx2"/>
                </a:solidFill>
                <a:latin typeface="微软雅黑" panose="020B0503020204020204" pitchFamily="34" charset="-122"/>
                <a:cs typeface="Aparajita" panose="02020603050405020304" pitchFamily="34" charset="0"/>
              </a:rPr>
              <a:t>章节核心观点</a:t>
            </a:r>
            <a:endParaRPr lang="id-ID" sz="2000" b="1" dirty="0">
              <a:solidFill>
                <a:schemeClr val="tx2"/>
              </a:solidFill>
              <a:latin typeface="微软雅黑" panose="020B0503020204020204" pitchFamily="34" charset="-122"/>
              <a:cs typeface="Aparajita" panose="02020603050405020304" pitchFamily="34" charset="0"/>
            </a:endParaRPr>
          </a:p>
        </p:txBody>
      </p:sp>
      <p:grpSp>
        <p:nvGrpSpPr>
          <p:cNvPr id="12" name="组合 11"/>
          <p:cNvGrpSpPr/>
          <p:nvPr/>
        </p:nvGrpSpPr>
        <p:grpSpPr>
          <a:xfrm>
            <a:off x="0" y="116632"/>
            <a:ext cx="2186101" cy="576064"/>
            <a:chOff x="3563888" y="1131590"/>
            <a:chExt cx="1639791" cy="432048"/>
          </a:xfrm>
        </p:grpSpPr>
        <p:sp>
          <p:nvSpPr>
            <p:cNvPr id="13" name="TextBox 11"/>
            <p:cNvSpPr txBox="1"/>
            <p:nvPr/>
          </p:nvSpPr>
          <p:spPr>
            <a:xfrm>
              <a:off x="3922872" y="1209115"/>
              <a:ext cx="1280807" cy="276999"/>
            </a:xfrm>
            <a:prstGeom prst="rect">
              <a:avLst/>
            </a:prstGeom>
            <a:noFill/>
            <a:ln w="12700">
              <a:solidFill>
                <a:schemeClr val="tx1">
                  <a:lumMod val="65000"/>
                  <a:lumOff val="35000"/>
                </a:schemeClr>
              </a:solidFill>
            </a:ln>
          </p:spPr>
          <p:txBody>
            <a:bodyPr wrap="none" rtlCol="0">
              <a:spAutoFit/>
            </a:bodyPr>
            <a:lstStyle/>
            <a:p>
              <a:r>
                <a:rPr lang="zh-CN" altLang="en-US" sz="1800" b="1" dirty="0"/>
                <a:t>  章节核心观点</a:t>
              </a:r>
              <a:endParaRPr lang="zh-CN" altLang="en-US" sz="1800" b="1" dirty="0"/>
            </a:p>
          </p:txBody>
        </p:sp>
        <p:sp>
          <p:nvSpPr>
            <p:cNvPr id="14" name="矩形 13"/>
            <p:cNvSpPr/>
            <p:nvPr/>
          </p:nvSpPr>
          <p:spPr>
            <a:xfrm>
              <a:off x="3563888" y="1131590"/>
              <a:ext cx="432048" cy="43204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a:t>01</a:t>
              </a:r>
              <a:endParaRPr lang="zh-CN" altLang="en-US" sz="1300" b="1" dirty="0"/>
            </a:p>
          </p:txBody>
        </p:sp>
      </p:grpSp>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r="859" b="4022"/>
          <a:stretch>
            <a:fillRect/>
          </a:stretch>
        </p:blipFill>
        <p:spPr>
          <a:xfrm>
            <a:off x="1414686" y="2249292"/>
            <a:ext cx="4015153" cy="258665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advTm="4973">
        <p14:prism/>
      </p:transition>
    </mc:Choice>
    <mc:Fallback>
      <p:transition spd="slow" advTm="49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grpId="0" nodeType="after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295299" y="2097200"/>
            <a:ext cx="9599817" cy="2688299"/>
          </a:xfrm>
          <a:prstGeom prst="rect">
            <a:avLst/>
          </a:prstGeom>
          <a:solidFill>
            <a:schemeClr val="tx1">
              <a:lumMod val="75000"/>
              <a:lumOff val="25000"/>
              <a:alpha val="3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2351279" y="2887439"/>
            <a:ext cx="1082982" cy="108312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02</a:t>
            </a:r>
            <a:endParaRPr lang="zh-CN" altLang="en-US" sz="3200" b="1" dirty="0"/>
          </a:p>
        </p:txBody>
      </p:sp>
      <p:sp>
        <p:nvSpPr>
          <p:cNvPr id="10" name="TextBox 2"/>
          <p:cNvSpPr txBox="1"/>
          <p:nvPr/>
        </p:nvSpPr>
        <p:spPr>
          <a:xfrm>
            <a:off x="3649830" y="2989943"/>
            <a:ext cx="6693847" cy="829945"/>
          </a:xfrm>
          <a:prstGeom prst="rect">
            <a:avLst/>
          </a:prstGeom>
          <a:noFill/>
        </p:spPr>
        <p:txBody>
          <a:bodyPr wrap="square" rtlCol="0">
            <a:spAutoFit/>
          </a:bodyPr>
          <a:lstStyle/>
          <a:p>
            <a:r>
              <a:rPr lang="zh-CN" altLang="en-US" sz="4800" b="1" dirty="0">
                <a:solidFill>
                  <a:schemeClr val="bg1"/>
                </a:solidFill>
              </a:rPr>
              <a:t>逻辑梳理</a:t>
            </a:r>
            <a:endParaRPr lang="zh-CN" altLang="en-US" sz="4800" b="1"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200" advTm="2167">
        <p14:prism/>
      </p:transition>
    </mc:Choice>
    <mc:Fallback>
      <p:transition spd="slow" advTm="2167">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flipH="1">
            <a:off x="1054100" y="1472565"/>
            <a:ext cx="10000615" cy="3049270"/>
            <a:chOff x="2265482" y="3262183"/>
            <a:chExt cx="19095507" cy="6630042"/>
          </a:xfrm>
        </p:grpSpPr>
        <p:grpSp>
          <p:nvGrpSpPr>
            <p:cNvPr id="5" name="Group 1"/>
            <p:cNvGrpSpPr/>
            <p:nvPr/>
          </p:nvGrpSpPr>
          <p:grpSpPr>
            <a:xfrm>
              <a:off x="2265482" y="3262183"/>
              <a:ext cx="6630042" cy="6630042"/>
              <a:chOff x="2310042" y="3997423"/>
              <a:chExt cx="6161182" cy="6161182"/>
            </a:xfrm>
          </p:grpSpPr>
          <p:grpSp>
            <p:nvGrpSpPr>
              <p:cNvPr id="6" name="Group 59"/>
              <p:cNvGrpSpPr/>
              <p:nvPr/>
            </p:nvGrpSpPr>
            <p:grpSpPr>
              <a:xfrm>
                <a:off x="2310042" y="3997423"/>
                <a:ext cx="6161182" cy="6161182"/>
                <a:chOff x="652452" y="1752600"/>
                <a:chExt cx="2743200" cy="2743200"/>
              </a:xfrm>
            </p:grpSpPr>
            <p:sp>
              <p:nvSpPr>
                <p:cNvPr id="8" name="Oval 60"/>
                <p:cNvSpPr/>
                <p:nvPr/>
              </p:nvSpPr>
              <p:spPr>
                <a:xfrm>
                  <a:off x="652452" y="1752600"/>
                  <a:ext cx="2743200" cy="2743200"/>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ndParaRPr>
                </a:p>
              </p:txBody>
            </p:sp>
            <p:sp>
              <p:nvSpPr>
                <p:cNvPr id="9" name="Pie 3"/>
                <p:cNvSpPr/>
                <p:nvPr/>
              </p:nvSpPr>
              <p:spPr>
                <a:xfrm>
                  <a:off x="1757264" y="2398938"/>
                  <a:ext cx="1638388" cy="1850785"/>
                </a:xfrm>
                <a:custGeom>
                  <a:avLst/>
                  <a:gdLst>
                    <a:gd name="connsiteX0" fmla="*/ 2692275 w 2743200"/>
                    <a:gd name="connsiteY0" fmla="*/ 1001324 h 2743200"/>
                    <a:gd name="connsiteX1" fmla="*/ 2155489 w 2743200"/>
                    <a:gd name="connsiteY1" fmla="*/ 2497124 h 2743200"/>
                    <a:gd name="connsiteX2" fmla="*/ 1371600 w 2743200"/>
                    <a:gd name="connsiteY2" fmla="*/ 1371600 h 2743200"/>
                    <a:gd name="connsiteX3" fmla="*/ 2692275 w 2743200"/>
                    <a:gd name="connsiteY3" fmla="*/ 1001324 h 2743200"/>
                    <a:gd name="connsiteX0-1" fmla="*/ 1320675 w 1371688"/>
                    <a:gd name="connsiteY0-2" fmla="*/ 0 h 1495800"/>
                    <a:gd name="connsiteX1-3" fmla="*/ 783889 w 1371688"/>
                    <a:gd name="connsiteY1-4" fmla="*/ 1495800 h 1495800"/>
                    <a:gd name="connsiteX2-5" fmla="*/ 0 w 1371688"/>
                    <a:gd name="connsiteY2-6" fmla="*/ 370276 h 1495800"/>
                    <a:gd name="connsiteX3-7" fmla="*/ 457891 w 1371688"/>
                    <a:gd name="connsiteY3-8" fmla="*/ 206990 h 1495800"/>
                    <a:gd name="connsiteX4" fmla="*/ 1320675 w 1371688"/>
                    <a:gd name="connsiteY4" fmla="*/ 0 h 1495800"/>
                    <a:gd name="connsiteX0-9" fmla="*/ 1320675 w 1371688"/>
                    <a:gd name="connsiteY0-10" fmla="*/ 354985 h 1850785"/>
                    <a:gd name="connsiteX1-11" fmla="*/ 783889 w 1371688"/>
                    <a:gd name="connsiteY1-12" fmla="*/ 1850785 h 1850785"/>
                    <a:gd name="connsiteX2-13" fmla="*/ 0 w 1371688"/>
                    <a:gd name="connsiteY2-14" fmla="*/ 725261 h 1850785"/>
                    <a:gd name="connsiteX3-15" fmla="*/ 667441 w 1371688"/>
                    <a:gd name="connsiteY3-16" fmla="*/ 0 h 1850785"/>
                    <a:gd name="connsiteX4-17" fmla="*/ 1320675 w 1371688"/>
                    <a:gd name="connsiteY4-18" fmla="*/ 354985 h 1850785"/>
                    <a:gd name="connsiteX0-19" fmla="*/ 1587375 w 1638388"/>
                    <a:gd name="connsiteY0-20" fmla="*/ 354985 h 1850785"/>
                    <a:gd name="connsiteX1-21" fmla="*/ 1050589 w 1638388"/>
                    <a:gd name="connsiteY1-22" fmla="*/ 1850785 h 1850785"/>
                    <a:gd name="connsiteX2-23" fmla="*/ 0 w 1638388"/>
                    <a:gd name="connsiteY2-24" fmla="*/ 953861 h 1850785"/>
                    <a:gd name="connsiteX3-25" fmla="*/ 934141 w 1638388"/>
                    <a:gd name="connsiteY3-26" fmla="*/ 0 h 1850785"/>
                    <a:gd name="connsiteX4-27" fmla="*/ 1587375 w 1638388"/>
                    <a:gd name="connsiteY4-28" fmla="*/ 354985 h 1850785"/>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1638388" h="1850785">
                      <a:moveTo>
                        <a:pt x="1587375" y="354985"/>
                      </a:moveTo>
                      <a:cubicBezTo>
                        <a:pt x="1744949" y="917010"/>
                        <a:pt x="1529566" y="1517194"/>
                        <a:pt x="1050589" y="1850785"/>
                      </a:cubicBezTo>
                      <a:lnTo>
                        <a:pt x="0" y="953861"/>
                      </a:lnTo>
                      <a:lnTo>
                        <a:pt x="934141" y="0"/>
                      </a:lnTo>
                      <a:lnTo>
                        <a:pt x="1587375" y="354985"/>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微软雅黑" panose="020B0503020204020204" pitchFamily="34" charset="-122"/>
                  </a:endParaRPr>
                </a:p>
              </p:txBody>
            </p:sp>
            <p:sp>
              <p:nvSpPr>
                <p:cNvPr id="10" name="Oval 62"/>
                <p:cNvSpPr/>
                <p:nvPr/>
              </p:nvSpPr>
              <p:spPr>
                <a:xfrm>
                  <a:off x="1018212" y="2118360"/>
                  <a:ext cx="2011680" cy="20116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ndParaRPr>
                </a:p>
              </p:txBody>
            </p:sp>
          </p:grpSp>
          <p:sp>
            <p:nvSpPr>
              <p:cNvPr id="7" name="Content Placeholder 2"/>
              <p:cNvSpPr txBox="1"/>
              <p:nvPr/>
            </p:nvSpPr>
            <p:spPr bwMode="auto">
              <a:xfrm>
                <a:off x="5110731" y="5812770"/>
                <a:ext cx="626191" cy="1054772"/>
              </a:xfrm>
              <a:prstGeom prst="rect">
                <a:avLst/>
              </a:prstGeom>
            </p:spPr>
            <p:txBody>
              <a:bodyPr wrap="square">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defRPr/>
                </a:pPr>
                <a:endParaRPr lang="en-US" sz="2800" b="1" dirty="0">
                  <a:solidFill>
                    <a:schemeClr val="bg1"/>
                  </a:solidFill>
                  <a:latin typeface="微软雅黑" panose="020B0503020204020204" pitchFamily="34" charset="-122"/>
                  <a:cs typeface="Aparajita" panose="02020603050405020304" pitchFamily="34" charset="0"/>
                </a:endParaRPr>
              </a:p>
            </p:txBody>
          </p:sp>
        </p:grpSp>
        <p:grpSp>
          <p:nvGrpSpPr>
            <p:cNvPr id="11" name="Group 65"/>
            <p:cNvGrpSpPr/>
            <p:nvPr/>
          </p:nvGrpSpPr>
          <p:grpSpPr>
            <a:xfrm>
              <a:off x="10479614" y="4418206"/>
              <a:ext cx="5406364" cy="5406364"/>
              <a:chOff x="2310042" y="3997423"/>
              <a:chExt cx="6161182" cy="6161182"/>
            </a:xfrm>
          </p:grpSpPr>
          <p:grpSp>
            <p:nvGrpSpPr>
              <p:cNvPr id="12" name="Group 66"/>
              <p:cNvGrpSpPr/>
              <p:nvPr/>
            </p:nvGrpSpPr>
            <p:grpSpPr>
              <a:xfrm>
                <a:off x="2310042" y="3997423"/>
                <a:ext cx="6161182" cy="6161182"/>
                <a:chOff x="652452" y="1752600"/>
                <a:chExt cx="2743200" cy="2743200"/>
              </a:xfrm>
            </p:grpSpPr>
            <p:sp>
              <p:nvSpPr>
                <p:cNvPr id="14" name="Oval 68"/>
                <p:cNvSpPr/>
                <p:nvPr/>
              </p:nvSpPr>
              <p:spPr>
                <a:xfrm>
                  <a:off x="652452" y="1752600"/>
                  <a:ext cx="2743200" cy="27432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ndParaRPr>
                </a:p>
              </p:txBody>
            </p:sp>
            <p:sp>
              <p:nvSpPr>
                <p:cNvPr id="15" name="Pie 3"/>
                <p:cNvSpPr/>
                <p:nvPr/>
              </p:nvSpPr>
              <p:spPr>
                <a:xfrm>
                  <a:off x="1757264" y="2398938"/>
                  <a:ext cx="1638388" cy="1850785"/>
                </a:xfrm>
                <a:custGeom>
                  <a:avLst/>
                  <a:gdLst>
                    <a:gd name="connsiteX0" fmla="*/ 2692275 w 2743200"/>
                    <a:gd name="connsiteY0" fmla="*/ 1001324 h 2743200"/>
                    <a:gd name="connsiteX1" fmla="*/ 2155489 w 2743200"/>
                    <a:gd name="connsiteY1" fmla="*/ 2497124 h 2743200"/>
                    <a:gd name="connsiteX2" fmla="*/ 1371600 w 2743200"/>
                    <a:gd name="connsiteY2" fmla="*/ 1371600 h 2743200"/>
                    <a:gd name="connsiteX3" fmla="*/ 2692275 w 2743200"/>
                    <a:gd name="connsiteY3" fmla="*/ 1001324 h 2743200"/>
                    <a:gd name="connsiteX0-1" fmla="*/ 1320675 w 1371688"/>
                    <a:gd name="connsiteY0-2" fmla="*/ 0 h 1495800"/>
                    <a:gd name="connsiteX1-3" fmla="*/ 783889 w 1371688"/>
                    <a:gd name="connsiteY1-4" fmla="*/ 1495800 h 1495800"/>
                    <a:gd name="connsiteX2-5" fmla="*/ 0 w 1371688"/>
                    <a:gd name="connsiteY2-6" fmla="*/ 370276 h 1495800"/>
                    <a:gd name="connsiteX3-7" fmla="*/ 457891 w 1371688"/>
                    <a:gd name="connsiteY3-8" fmla="*/ 206990 h 1495800"/>
                    <a:gd name="connsiteX4" fmla="*/ 1320675 w 1371688"/>
                    <a:gd name="connsiteY4" fmla="*/ 0 h 1495800"/>
                    <a:gd name="connsiteX0-9" fmla="*/ 1320675 w 1371688"/>
                    <a:gd name="connsiteY0-10" fmla="*/ 354985 h 1850785"/>
                    <a:gd name="connsiteX1-11" fmla="*/ 783889 w 1371688"/>
                    <a:gd name="connsiteY1-12" fmla="*/ 1850785 h 1850785"/>
                    <a:gd name="connsiteX2-13" fmla="*/ 0 w 1371688"/>
                    <a:gd name="connsiteY2-14" fmla="*/ 725261 h 1850785"/>
                    <a:gd name="connsiteX3-15" fmla="*/ 667441 w 1371688"/>
                    <a:gd name="connsiteY3-16" fmla="*/ 0 h 1850785"/>
                    <a:gd name="connsiteX4-17" fmla="*/ 1320675 w 1371688"/>
                    <a:gd name="connsiteY4-18" fmla="*/ 354985 h 1850785"/>
                    <a:gd name="connsiteX0-19" fmla="*/ 1587375 w 1638388"/>
                    <a:gd name="connsiteY0-20" fmla="*/ 354985 h 1850785"/>
                    <a:gd name="connsiteX1-21" fmla="*/ 1050589 w 1638388"/>
                    <a:gd name="connsiteY1-22" fmla="*/ 1850785 h 1850785"/>
                    <a:gd name="connsiteX2-23" fmla="*/ 0 w 1638388"/>
                    <a:gd name="connsiteY2-24" fmla="*/ 953861 h 1850785"/>
                    <a:gd name="connsiteX3-25" fmla="*/ 934141 w 1638388"/>
                    <a:gd name="connsiteY3-26" fmla="*/ 0 h 1850785"/>
                    <a:gd name="connsiteX4-27" fmla="*/ 1587375 w 1638388"/>
                    <a:gd name="connsiteY4-28" fmla="*/ 354985 h 1850785"/>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1638388" h="1850785">
                      <a:moveTo>
                        <a:pt x="1587375" y="354985"/>
                      </a:moveTo>
                      <a:cubicBezTo>
                        <a:pt x="1744949" y="917010"/>
                        <a:pt x="1529566" y="1517194"/>
                        <a:pt x="1050589" y="1850785"/>
                      </a:cubicBezTo>
                      <a:lnTo>
                        <a:pt x="0" y="953861"/>
                      </a:lnTo>
                      <a:lnTo>
                        <a:pt x="934141" y="0"/>
                      </a:lnTo>
                      <a:lnTo>
                        <a:pt x="1587375" y="354985"/>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微软雅黑" panose="020B0503020204020204" pitchFamily="34" charset="-122"/>
                  </a:endParaRPr>
                </a:p>
              </p:txBody>
            </p:sp>
            <p:sp>
              <p:nvSpPr>
                <p:cNvPr id="16" name="Oval 70"/>
                <p:cNvSpPr/>
                <p:nvPr/>
              </p:nvSpPr>
              <p:spPr>
                <a:xfrm>
                  <a:off x="1018212" y="2118360"/>
                  <a:ext cx="2011680" cy="201168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ndParaRPr>
                </a:p>
              </p:txBody>
            </p:sp>
          </p:grpSp>
          <p:sp>
            <p:nvSpPr>
              <p:cNvPr id="13" name="Content Placeholder 2"/>
              <p:cNvSpPr txBox="1"/>
              <p:nvPr/>
            </p:nvSpPr>
            <p:spPr bwMode="auto">
              <a:xfrm>
                <a:off x="5181025" y="5934307"/>
                <a:ext cx="767923" cy="988229"/>
              </a:xfrm>
              <a:prstGeom prst="rect">
                <a:avLst/>
              </a:prstGeom>
            </p:spPr>
            <p:txBody>
              <a:bodyPr wrap="square">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defRPr/>
                </a:pPr>
                <a:endParaRPr lang="en-US" sz="2000" b="1" dirty="0">
                  <a:solidFill>
                    <a:schemeClr val="bg1"/>
                  </a:solidFill>
                  <a:latin typeface="微软雅黑" panose="020B0503020204020204" pitchFamily="34" charset="-122"/>
                  <a:cs typeface="Aparajita" panose="02020603050405020304" pitchFamily="34" charset="0"/>
                </a:endParaRPr>
              </a:p>
            </p:txBody>
          </p:sp>
        </p:grpSp>
        <p:grpSp>
          <p:nvGrpSpPr>
            <p:cNvPr id="17" name="Group 71"/>
            <p:cNvGrpSpPr/>
            <p:nvPr/>
          </p:nvGrpSpPr>
          <p:grpSpPr>
            <a:xfrm>
              <a:off x="17787079" y="6289495"/>
              <a:ext cx="3573910" cy="3573910"/>
              <a:chOff x="2310042" y="3997423"/>
              <a:chExt cx="6161182" cy="6161182"/>
            </a:xfrm>
          </p:grpSpPr>
          <p:grpSp>
            <p:nvGrpSpPr>
              <p:cNvPr id="18" name="Group 72"/>
              <p:cNvGrpSpPr/>
              <p:nvPr/>
            </p:nvGrpSpPr>
            <p:grpSpPr>
              <a:xfrm>
                <a:off x="2310042" y="3997423"/>
                <a:ext cx="6161182" cy="6161182"/>
                <a:chOff x="652452" y="1752600"/>
                <a:chExt cx="2743200" cy="2743200"/>
              </a:xfrm>
            </p:grpSpPr>
            <p:sp>
              <p:nvSpPr>
                <p:cNvPr id="20" name="Oval 74"/>
                <p:cNvSpPr/>
                <p:nvPr/>
              </p:nvSpPr>
              <p:spPr>
                <a:xfrm>
                  <a:off x="652452" y="1752600"/>
                  <a:ext cx="2743200" cy="27432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ndParaRPr>
                </a:p>
              </p:txBody>
            </p:sp>
            <p:sp>
              <p:nvSpPr>
                <p:cNvPr id="21" name="Pie 3"/>
                <p:cNvSpPr/>
                <p:nvPr/>
              </p:nvSpPr>
              <p:spPr>
                <a:xfrm>
                  <a:off x="1757264" y="2398938"/>
                  <a:ext cx="1638388" cy="1850785"/>
                </a:xfrm>
                <a:custGeom>
                  <a:avLst/>
                  <a:gdLst>
                    <a:gd name="connsiteX0" fmla="*/ 2692275 w 2743200"/>
                    <a:gd name="connsiteY0" fmla="*/ 1001324 h 2743200"/>
                    <a:gd name="connsiteX1" fmla="*/ 2155489 w 2743200"/>
                    <a:gd name="connsiteY1" fmla="*/ 2497124 h 2743200"/>
                    <a:gd name="connsiteX2" fmla="*/ 1371600 w 2743200"/>
                    <a:gd name="connsiteY2" fmla="*/ 1371600 h 2743200"/>
                    <a:gd name="connsiteX3" fmla="*/ 2692275 w 2743200"/>
                    <a:gd name="connsiteY3" fmla="*/ 1001324 h 2743200"/>
                    <a:gd name="connsiteX0-1" fmla="*/ 1320675 w 1371688"/>
                    <a:gd name="connsiteY0-2" fmla="*/ 0 h 1495800"/>
                    <a:gd name="connsiteX1-3" fmla="*/ 783889 w 1371688"/>
                    <a:gd name="connsiteY1-4" fmla="*/ 1495800 h 1495800"/>
                    <a:gd name="connsiteX2-5" fmla="*/ 0 w 1371688"/>
                    <a:gd name="connsiteY2-6" fmla="*/ 370276 h 1495800"/>
                    <a:gd name="connsiteX3-7" fmla="*/ 457891 w 1371688"/>
                    <a:gd name="connsiteY3-8" fmla="*/ 206990 h 1495800"/>
                    <a:gd name="connsiteX4" fmla="*/ 1320675 w 1371688"/>
                    <a:gd name="connsiteY4" fmla="*/ 0 h 1495800"/>
                    <a:gd name="connsiteX0-9" fmla="*/ 1320675 w 1371688"/>
                    <a:gd name="connsiteY0-10" fmla="*/ 354985 h 1850785"/>
                    <a:gd name="connsiteX1-11" fmla="*/ 783889 w 1371688"/>
                    <a:gd name="connsiteY1-12" fmla="*/ 1850785 h 1850785"/>
                    <a:gd name="connsiteX2-13" fmla="*/ 0 w 1371688"/>
                    <a:gd name="connsiteY2-14" fmla="*/ 725261 h 1850785"/>
                    <a:gd name="connsiteX3-15" fmla="*/ 667441 w 1371688"/>
                    <a:gd name="connsiteY3-16" fmla="*/ 0 h 1850785"/>
                    <a:gd name="connsiteX4-17" fmla="*/ 1320675 w 1371688"/>
                    <a:gd name="connsiteY4-18" fmla="*/ 354985 h 1850785"/>
                    <a:gd name="connsiteX0-19" fmla="*/ 1587375 w 1638388"/>
                    <a:gd name="connsiteY0-20" fmla="*/ 354985 h 1850785"/>
                    <a:gd name="connsiteX1-21" fmla="*/ 1050589 w 1638388"/>
                    <a:gd name="connsiteY1-22" fmla="*/ 1850785 h 1850785"/>
                    <a:gd name="connsiteX2-23" fmla="*/ 0 w 1638388"/>
                    <a:gd name="connsiteY2-24" fmla="*/ 953861 h 1850785"/>
                    <a:gd name="connsiteX3-25" fmla="*/ 934141 w 1638388"/>
                    <a:gd name="connsiteY3-26" fmla="*/ 0 h 1850785"/>
                    <a:gd name="connsiteX4-27" fmla="*/ 1587375 w 1638388"/>
                    <a:gd name="connsiteY4-28" fmla="*/ 354985 h 1850785"/>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1638388" h="1850785">
                      <a:moveTo>
                        <a:pt x="1587375" y="354985"/>
                      </a:moveTo>
                      <a:cubicBezTo>
                        <a:pt x="1744949" y="917010"/>
                        <a:pt x="1529566" y="1517194"/>
                        <a:pt x="1050589" y="1850785"/>
                      </a:cubicBezTo>
                      <a:lnTo>
                        <a:pt x="0" y="953861"/>
                      </a:lnTo>
                      <a:lnTo>
                        <a:pt x="934141" y="0"/>
                      </a:lnTo>
                      <a:lnTo>
                        <a:pt x="1587375" y="354985"/>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微软雅黑" panose="020B0503020204020204" pitchFamily="34" charset="-122"/>
                  </a:endParaRPr>
                </a:p>
              </p:txBody>
            </p:sp>
            <p:sp>
              <p:nvSpPr>
                <p:cNvPr id="22" name="Oval 76"/>
                <p:cNvSpPr/>
                <p:nvPr/>
              </p:nvSpPr>
              <p:spPr>
                <a:xfrm>
                  <a:off x="1018212" y="2118360"/>
                  <a:ext cx="2011680" cy="201168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ndParaRPr>
                </a:p>
              </p:txBody>
            </p:sp>
          </p:grpSp>
          <p:sp>
            <p:nvSpPr>
              <p:cNvPr id="19" name="Content Placeholder 2"/>
              <p:cNvSpPr txBox="1"/>
              <p:nvPr/>
            </p:nvSpPr>
            <p:spPr bwMode="auto">
              <a:xfrm>
                <a:off x="4780535" y="5388620"/>
                <a:ext cx="1161661" cy="1033116"/>
              </a:xfrm>
              <a:prstGeom prst="rect">
                <a:avLst/>
              </a:prstGeom>
            </p:spPr>
            <p:txBody>
              <a:bodyPr wrap="square">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defRPr/>
                </a:pPr>
                <a:endParaRPr lang="en-US" sz="1200" b="1" dirty="0">
                  <a:solidFill>
                    <a:schemeClr val="bg1"/>
                  </a:solidFill>
                  <a:latin typeface="微软雅黑" panose="020B0503020204020204" pitchFamily="34" charset="-122"/>
                  <a:cs typeface="Aparajita" panose="02020603050405020304" pitchFamily="34" charset="0"/>
                </a:endParaRPr>
              </a:p>
            </p:txBody>
          </p:sp>
        </p:grpSp>
      </p:grpSp>
      <p:grpSp>
        <p:nvGrpSpPr>
          <p:cNvPr id="30" name="组合 29"/>
          <p:cNvGrpSpPr/>
          <p:nvPr/>
        </p:nvGrpSpPr>
        <p:grpSpPr>
          <a:xfrm>
            <a:off x="719862" y="4796770"/>
            <a:ext cx="2557814" cy="1204030"/>
            <a:chOff x="2034147" y="5078249"/>
            <a:chExt cx="2557814" cy="1204030"/>
          </a:xfrm>
        </p:grpSpPr>
        <p:sp>
          <p:nvSpPr>
            <p:cNvPr id="24" name="TextBox 23"/>
            <p:cNvSpPr txBox="1"/>
            <p:nvPr/>
          </p:nvSpPr>
          <p:spPr>
            <a:xfrm>
              <a:off x="2034147" y="5454874"/>
              <a:ext cx="2557814" cy="827405"/>
            </a:xfrm>
            <a:prstGeom prst="rect">
              <a:avLst/>
            </a:prstGeom>
            <a:noFill/>
          </p:spPr>
          <p:txBody>
            <a:bodyPr wrap="square" lIns="182843" tIns="91422" rIns="182843" bIns="91422" rtlCol="0">
              <a:spAutoFit/>
            </a:bodyPr>
            <a:lstStyle/>
            <a:p>
              <a:pPr>
                <a:lnSpc>
                  <a:spcPct val="150000"/>
                </a:lnSpc>
              </a:pPr>
              <a:r>
                <a:rPr lang="zh-CN" altLang="en-US" dirty="0">
                  <a:latin typeface="+mn-ea"/>
                  <a:sym typeface="+mn-ea"/>
                </a:rPr>
                <a:t>人追求长寿、永生的根本原因</a:t>
              </a:r>
              <a:endParaRPr lang="zh-CN" altLang="en-US"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25" name="TextBox 24"/>
            <p:cNvSpPr txBox="1"/>
            <p:nvPr/>
          </p:nvSpPr>
          <p:spPr>
            <a:xfrm>
              <a:off x="2723142" y="5078249"/>
              <a:ext cx="1179830" cy="427355"/>
            </a:xfrm>
            <a:prstGeom prst="rect">
              <a:avLst/>
            </a:prstGeom>
            <a:noFill/>
          </p:spPr>
          <p:txBody>
            <a:bodyPr wrap="none" lIns="182843" tIns="91422" rIns="182843" bIns="91422" rtlCol="0">
              <a:spAutoFit/>
            </a:bodyPr>
            <a:lstStyle/>
            <a:p>
              <a:pPr algn="ctr"/>
              <a:r>
                <a:rPr lang="zh-CN" altLang="en-US" sz="1600" b="1" dirty="0">
                  <a:solidFill>
                    <a:schemeClr val="tx2"/>
                  </a:solidFill>
                  <a:latin typeface="微软雅黑" panose="020B0503020204020204" pitchFamily="34" charset="-122"/>
                  <a:cs typeface="Aparajita" panose="02020603050405020304" pitchFamily="34" charset="0"/>
                </a:rPr>
                <a:t>提出观点</a:t>
              </a:r>
              <a:endParaRPr lang="zh-CN" altLang="en-US" sz="1600" b="1" dirty="0">
                <a:solidFill>
                  <a:schemeClr val="tx2"/>
                </a:solidFill>
                <a:latin typeface="微软雅黑" panose="020B0503020204020204" pitchFamily="34" charset="-122"/>
                <a:cs typeface="Aparajita" panose="02020603050405020304" pitchFamily="34" charset="0"/>
              </a:endParaRPr>
            </a:p>
          </p:txBody>
        </p:sp>
      </p:grpSp>
      <p:grpSp>
        <p:nvGrpSpPr>
          <p:cNvPr id="31" name="组合 30"/>
          <p:cNvGrpSpPr/>
          <p:nvPr/>
        </p:nvGrpSpPr>
        <p:grpSpPr>
          <a:xfrm>
            <a:off x="4078456" y="4796770"/>
            <a:ext cx="2557814" cy="880815"/>
            <a:chOff x="2134477" y="5078249"/>
            <a:chExt cx="2557814" cy="880815"/>
          </a:xfrm>
        </p:grpSpPr>
        <p:sp>
          <p:nvSpPr>
            <p:cNvPr id="32" name="TextBox 31"/>
            <p:cNvSpPr txBox="1"/>
            <p:nvPr/>
          </p:nvSpPr>
          <p:spPr>
            <a:xfrm>
              <a:off x="2134477" y="5454874"/>
              <a:ext cx="2557814" cy="504190"/>
            </a:xfrm>
            <a:prstGeom prst="rect">
              <a:avLst/>
            </a:prstGeom>
            <a:noFill/>
          </p:spPr>
          <p:txBody>
            <a:bodyPr wrap="square" lIns="182843" tIns="91422" rIns="182843" bIns="91422" rtlCol="0">
              <a:spAutoFit/>
            </a:bodyPr>
            <a:lstStyle/>
            <a:p>
              <a:pPr>
                <a:lnSpc>
                  <a:spcPct val="150000"/>
                </a:lnSpc>
              </a:pPr>
              <a:r>
                <a:rPr lang="zh-CN" altLang="en-US" dirty="0">
                  <a:solidFill>
                    <a:schemeClr val="tx1">
                      <a:lumMod val="65000"/>
                      <a:lumOff val="35000"/>
                    </a:schemeClr>
                  </a:solidFill>
                  <a:latin typeface="微软雅黑 Light" panose="020B0502040204020203" pitchFamily="34" charset="-122"/>
                  <a:ea typeface="微软雅黑 Light" panose="020B0502040204020203" pitchFamily="34" charset="-122"/>
                </a:rPr>
                <a:t>三个观点，共同之处</a:t>
              </a:r>
              <a:endParaRPr lang="zh-CN" altLang="en-US"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33" name="TextBox 32"/>
            <p:cNvSpPr txBox="1"/>
            <p:nvPr/>
          </p:nvSpPr>
          <p:spPr>
            <a:xfrm>
              <a:off x="2723141" y="5078249"/>
              <a:ext cx="1179830" cy="427355"/>
            </a:xfrm>
            <a:prstGeom prst="rect">
              <a:avLst/>
            </a:prstGeom>
            <a:noFill/>
          </p:spPr>
          <p:txBody>
            <a:bodyPr wrap="none" lIns="182843" tIns="91422" rIns="182843" bIns="91422" rtlCol="0">
              <a:spAutoFit/>
            </a:bodyPr>
            <a:lstStyle/>
            <a:p>
              <a:pPr algn="ctr"/>
              <a:r>
                <a:rPr lang="zh-CN" altLang="en-US" sz="1600" b="1" dirty="0">
                  <a:solidFill>
                    <a:schemeClr val="tx2"/>
                  </a:solidFill>
                  <a:latin typeface="微软雅黑" panose="020B0503020204020204" pitchFamily="34" charset="-122"/>
                  <a:cs typeface="Aparajita" panose="02020603050405020304" pitchFamily="34" charset="0"/>
                </a:rPr>
                <a:t>举例佐证</a:t>
              </a:r>
              <a:endParaRPr lang="zh-CN" altLang="en-US" sz="1600" b="1" dirty="0">
                <a:solidFill>
                  <a:schemeClr val="tx2"/>
                </a:solidFill>
                <a:latin typeface="微软雅黑" panose="020B0503020204020204" pitchFamily="34" charset="-122"/>
                <a:cs typeface="Aparajita" panose="02020603050405020304" pitchFamily="34" charset="0"/>
              </a:endParaRPr>
            </a:p>
          </p:txBody>
        </p:sp>
      </p:grpSp>
      <p:grpSp>
        <p:nvGrpSpPr>
          <p:cNvPr id="34" name="组合 33"/>
          <p:cNvGrpSpPr/>
          <p:nvPr/>
        </p:nvGrpSpPr>
        <p:grpSpPr>
          <a:xfrm>
            <a:off x="8020551" y="4869160"/>
            <a:ext cx="2557814" cy="1204030"/>
            <a:chOff x="2034147" y="5078249"/>
            <a:chExt cx="2557814" cy="1204030"/>
          </a:xfrm>
        </p:grpSpPr>
        <p:sp>
          <p:nvSpPr>
            <p:cNvPr id="35" name="TextBox 34"/>
            <p:cNvSpPr txBox="1"/>
            <p:nvPr/>
          </p:nvSpPr>
          <p:spPr>
            <a:xfrm>
              <a:off x="2034147" y="5454874"/>
              <a:ext cx="2557814" cy="827405"/>
            </a:xfrm>
            <a:prstGeom prst="rect">
              <a:avLst/>
            </a:prstGeom>
            <a:noFill/>
          </p:spPr>
          <p:txBody>
            <a:bodyPr wrap="square" lIns="182843" tIns="91422" rIns="182843" bIns="91422" rtlCol="0">
              <a:spAutoFit/>
            </a:bodyPr>
            <a:lstStyle/>
            <a:p>
              <a:pPr>
                <a:lnSpc>
                  <a:spcPct val="150000"/>
                </a:lnSpc>
              </a:pPr>
              <a:r>
                <a:rPr lang="zh-CN" altLang="en-US" dirty="0">
                  <a:latin typeface="+mn-ea"/>
                  <a:sym typeface="+mn-ea"/>
                </a:rPr>
                <a:t>关注自己的精神而非肉体，尽可能地实现高层次的目标。</a:t>
              </a:r>
              <a:endParaRPr lang="zh-CN" altLang="en-US"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36" name="TextBox 35"/>
            <p:cNvSpPr txBox="1"/>
            <p:nvPr/>
          </p:nvSpPr>
          <p:spPr>
            <a:xfrm>
              <a:off x="2213563" y="5078249"/>
              <a:ext cx="2199005" cy="427355"/>
            </a:xfrm>
            <a:prstGeom prst="rect">
              <a:avLst/>
            </a:prstGeom>
            <a:noFill/>
          </p:spPr>
          <p:txBody>
            <a:bodyPr wrap="none" lIns="182843" tIns="91422" rIns="182843" bIns="91422" rtlCol="0">
              <a:spAutoFit/>
            </a:bodyPr>
            <a:lstStyle/>
            <a:p>
              <a:pPr algn="ctr"/>
              <a:r>
                <a:rPr lang="zh-CN" altLang="en-US" sz="1600" b="1" dirty="0">
                  <a:solidFill>
                    <a:schemeClr val="tx2"/>
                  </a:solidFill>
                  <a:latin typeface="微软雅黑" panose="020B0503020204020204" pitchFamily="34" charset="-122"/>
                  <a:cs typeface="Aparajita" panose="02020603050405020304" pitchFamily="34" charset="0"/>
                </a:rPr>
                <a:t>重申观点，提出建议</a:t>
              </a:r>
              <a:endParaRPr lang="zh-CN" altLang="en-US" sz="1600" b="1" dirty="0">
                <a:solidFill>
                  <a:schemeClr val="tx2"/>
                </a:solidFill>
                <a:latin typeface="微软雅黑" panose="020B0503020204020204" pitchFamily="34" charset="-122"/>
                <a:cs typeface="Aparajita" panose="02020603050405020304" pitchFamily="34" charset="0"/>
              </a:endParaRPr>
            </a:p>
          </p:txBody>
        </p:sp>
      </p:grpSp>
      <p:grpSp>
        <p:nvGrpSpPr>
          <p:cNvPr id="37" name="组合 36"/>
          <p:cNvGrpSpPr/>
          <p:nvPr/>
        </p:nvGrpSpPr>
        <p:grpSpPr>
          <a:xfrm>
            <a:off x="-7753" y="260648"/>
            <a:ext cx="1854130" cy="576064"/>
            <a:chOff x="3563888" y="1131590"/>
            <a:chExt cx="1390779" cy="432048"/>
          </a:xfrm>
        </p:grpSpPr>
        <p:sp>
          <p:nvSpPr>
            <p:cNvPr id="38" name="TextBox 37"/>
            <p:cNvSpPr txBox="1"/>
            <p:nvPr/>
          </p:nvSpPr>
          <p:spPr>
            <a:xfrm>
              <a:off x="3923928" y="1220656"/>
              <a:ext cx="1030739" cy="276225"/>
            </a:xfrm>
            <a:prstGeom prst="rect">
              <a:avLst/>
            </a:prstGeom>
            <a:noFill/>
            <a:ln w="12700">
              <a:solidFill>
                <a:schemeClr val="tx1">
                  <a:lumMod val="65000"/>
                  <a:lumOff val="35000"/>
                </a:schemeClr>
              </a:solidFill>
            </a:ln>
          </p:spPr>
          <p:txBody>
            <a:bodyPr wrap="none" rtlCol="0">
              <a:spAutoFit/>
            </a:bodyPr>
            <a:lstStyle/>
            <a:p>
              <a:r>
                <a:rPr lang="zh-CN" altLang="en-US" sz="1800" b="1" dirty="0"/>
                <a:t>  逻辑梳理  </a:t>
              </a:r>
              <a:endParaRPr lang="zh-CN" altLang="en-US" sz="1800" b="1" dirty="0"/>
            </a:p>
          </p:txBody>
        </p:sp>
        <p:sp>
          <p:nvSpPr>
            <p:cNvPr id="39" name="矩形 38"/>
            <p:cNvSpPr/>
            <p:nvPr/>
          </p:nvSpPr>
          <p:spPr>
            <a:xfrm>
              <a:off x="3563888" y="1131590"/>
              <a:ext cx="432048" cy="43204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a:t>02</a:t>
              </a:r>
              <a:endParaRPr lang="zh-CN" altLang="en-US" sz="1300" b="1" dirty="0"/>
            </a:p>
          </p:txBody>
        </p:sp>
      </p:grpSp>
    </p:spTree>
  </p:cSld>
  <p:clrMapOvr>
    <a:masterClrMapping/>
  </p:clrMapOvr>
  <mc:AlternateContent xmlns:mc="http://schemas.openxmlformats.org/markup-compatibility/2006">
    <mc:Choice xmlns:p14="http://schemas.microsoft.com/office/powerpoint/2010/main" Requires="p14">
      <p:transition spd="slow" p14:dur="1200" advTm="2341">
        <p14:prism/>
      </p:transition>
    </mc:Choice>
    <mc:Fallback>
      <p:transition spd="slow" advTm="234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30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1000"/>
                                        <p:tgtEl>
                                          <p:spTgt spid="30"/>
                                        </p:tgtEl>
                                      </p:cBhvr>
                                    </p:animEffect>
                                    <p:anim calcmode="lin" valueType="num">
                                      <p:cBhvr>
                                        <p:cTn id="13" dur="1000" fill="hold"/>
                                        <p:tgtEl>
                                          <p:spTgt spid="30"/>
                                        </p:tgtEl>
                                        <p:attrNameLst>
                                          <p:attrName>ppt_x</p:attrName>
                                        </p:attrNameLst>
                                      </p:cBhvr>
                                      <p:tavLst>
                                        <p:tav tm="0">
                                          <p:val>
                                            <p:strVal val="#ppt_x"/>
                                          </p:val>
                                        </p:tav>
                                        <p:tav tm="100000">
                                          <p:val>
                                            <p:strVal val="#ppt_x"/>
                                          </p:val>
                                        </p:tav>
                                      </p:tavLst>
                                    </p:anim>
                                    <p:anim calcmode="lin" valueType="num">
                                      <p:cBhvr>
                                        <p:cTn id="14" dur="1000" fill="hold"/>
                                        <p:tgtEl>
                                          <p:spTgt spid="3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30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3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1000"/>
                                        <p:tgtEl>
                                          <p:spTgt spid="34"/>
                                        </p:tgtEl>
                                      </p:cBhvr>
                                    </p:animEffect>
                                    <p:anim calcmode="lin" valueType="num">
                                      <p:cBhvr>
                                        <p:cTn id="23" dur="1000" fill="hold"/>
                                        <p:tgtEl>
                                          <p:spTgt spid="34"/>
                                        </p:tgtEl>
                                        <p:attrNameLst>
                                          <p:attrName>ppt_x</p:attrName>
                                        </p:attrNameLst>
                                      </p:cBhvr>
                                      <p:tavLst>
                                        <p:tav tm="0">
                                          <p:val>
                                            <p:strVal val="#ppt_x"/>
                                          </p:val>
                                        </p:tav>
                                        <p:tav tm="100000">
                                          <p:val>
                                            <p:strVal val="#ppt_x"/>
                                          </p:val>
                                        </p:tav>
                                      </p:tavLst>
                                    </p:anim>
                                    <p:anim calcmode="lin" valueType="num">
                                      <p:cBhvr>
                                        <p:cTn id="2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295297" y="2084850"/>
            <a:ext cx="9599817" cy="2688299"/>
          </a:xfrm>
          <a:prstGeom prst="rect">
            <a:avLst/>
          </a:prstGeom>
          <a:solidFill>
            <a:schemeClr val="tx1">
              <a:lumMod val="75000"/>
              <a:lumOff val="25000"/>
              <a:alpha val="3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2350790" y="2887436"/>
            <a:ext cx="1082982" cy="108312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03</a:t>
            </a:r>
            <a:endParaRPr lang="zh-CN" altLang="en-US" sz="3200" b="1" dirty="0"/>
          </a:p>
        </p:txBody>
      </p:sp>
      <p:sp>
        <p:nvSpPr>
          <p:cNvPr id="8" name="TextBox 2"/>
          <p:cNvSpPr txBox="1"/>
          <p:nvPr/>
        </p:nvSpPr>
        <p:spPr>
          <a:xfrm>
            <a:off x="3649980" y="2990215"/>
            <a:ext cx="7115810" cy="829945"/>
          </a:xfrm>
          <a:prstGeom prst="rect">
            <a:avLst/>
          </a:prstGeom>
          <a:noFill/>
        </p:spPr>
        <p:txBody>
          <a:bodyPr wrap="square" rtlCol="0">
            <a:spAutoFit/>
          </a:bodyPr>
          <a:lstStyle/>
          <a:p>
            <a:r>
              <a:rPr lang="zh-CN" altLang="en-US" sz="4800" b="1" dirty="0">
                <a:solidFill>
                  <a:schemeClr val="bg1"/>
                </a:solidFill>
              </a:rPr>
              <a:t>王沈康乐同学的读者体会</a:t>
            </a:r>
            <a:endParaRPr lang="zh-CN" altLang="en-US" sz="4800" b="1"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200" advTm="2303">
        <p14:prism/>
      </p:transition>
    </mc:Choice>
    <mc:Fallback>
      <p:transition spd="slow" advTm="2303">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4625" y="1844824"/>
            <a:ext cx="12225037" cy="5153793"/>
          </a:xfrm>
          <a:prstGeom prst="rect">
            <a:avLst/>
          </a:prstGeom>
        </p:spPr>
      </p:pic>
      <p:sp>
        <p:nvSpPr>
          <p:cNvPr id="7" name="矩形 6"/>
          <p:cNvSpPr/>
          <p:nvPr/>
        </p:nvSpPr>
        <p:spPr>
          <a:xfrm>
            <a:off x="-9151" y="1844824"/>
            <a:ext cx="12225037" cy="2736304"/>
          </a:xfrm>
          <a:prstGeom prst="rect">
            <a:avLst/>
          </a:prstGeom>
          <a:solidFill>
            <a:schemeClr val="tx1">
              <a:lumMod val="75000"/>
              <a:lumOff val="2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136875" y="2924944"/>
            <a:ext cx="9854875" cy="2122697"/>
          </a:xfrm>
          <a:prstGeom prst="rect">
            <a:avLst/>
          </a:prstGeom>
          <a:noFill/>
        </p:spPr>
        <p:txBody>
          <a:bodyPr wrap="square" rtlCol="0">
            <a:spAutoFit/>
          </a:bodyPr>
          <a:lstStyle/>
          <a:p>
            <a:pPr>
              <a:lnSpc>
                <a:spcPct val="150000"/>
              </a:lnSpc>
            </a:pPr>
            <a:r>
              <a:rPr lang="zh-CN" altLang="en-US" sz="1800" dirty="0">
                <a:solidFill>
                  <a:schemeClr val="bg1"/>
                </a:solidFill>
                <a:latin typeface="微软雅黑 Light" panose="020B0502040204020203" pitchFamily="34" charset="-122"/>
                <a:ea typeface="微软雅黑 Light" panose="020B0502040204020203" pitchFamily="34" charset="-122"/>
                <a:cs typeface="Open Sans" pitchFamily="34" charset="0"/>
              </a:rPr>
              <a:t>就文章结构来看，作者的论述思路条理清晰，逻辑性强。</a:t>
            </a:r>
            <a:r>
              <a:rPr lang="zh-CN" altLang="en-US" sz="1800" dirty="0">
                <a:solidFill>
                  <a:schemeClr val="bg1"/>
                </a:solidFill>
                <a:latin typeface="微软雅黑 Light" panose="020B0502040204020203" pitchFamily="34" charset="-122"/>
                <a:ea typeface="微软雅黑 Light" panose="020B0502040204020203" pitchFamily="34" charset="-122"/>
                <a:cs typeface="Open Sans" pitchFamily="34" charset="0"/>
                <a:sym typeface="+mn-ea"/>
              </a:rPr>
              <a:t>从翻译角度看，本节中举例说明的段落较难翻译，查阅作者所提及的典故和应用的观点，并对西方文化有一定了解有助于更好地理解。</a:t>
            </a:r>
            <a:r>
              <a:rPr lang="zh-CN" altLang="en-US" sz="1800" dirty="0">
                <a:solidFill>
                  <a:schemeClr val="bg1"/>
                </a:solidFill>
                <a:latin typeface="微软雅黑 Light" panose="020B0502040204020203" pitchFamily="34" charset="-122"/>
                <a:ea typeface="微软雅黑 Light" panose="020B0502040204020203" pitchFamily="34" charset="-122"/>
                <a:cs typeface="Open Sans" pitchFamily="34" charset="0"/>
              </a:rPr>
              <a:t>从文章内容来看，永生本身并非目的，人们只是试图期望通过延长寿命来实现终极目标。但我们应当意识到，人只能无限的向这个目标靠近，但无法完全实现，因此不要把精力浪费在追求永生上，而应当更关注精神是否富足，自身是否幸福。</a:t>
            </a:r>
            <a:endParaRPr lang="zh-CN" altLang="en-US" sz="1800" dirty="0">
              <a:solidFill>
                <a:schemeClr val="bg1"/>
              </a:solidFill>
              <a:latin typeface="微软雅黑 Light" panose="020B0502040204020203" pitchFamily="34" charset="-122"/>
              <a:ea typeface="微软雅黑 Light" panose="020B0502040204020203" pitchFamily="34" charset="-122"/>
              <a:cs typeface="Open Sans" pitchFamily="34" charset="0"/>
            </a:endParaRPr>
          </a:p>
        </p:txBody>
      </p:sp>
      <p:sp>
        <p:nvSpPr>
          <p:cNvPr id="9" name="TextBox 8"/>
          <p:cNvSpPr txBox="1"/>
          <p:nvPr/>
        </p:nvSpPr>
        <p:spPr>
          <a:xfrm>
            <a:off x="1136650" y="2204720"/>
            <a:ext cx="7252970" cy="501612"/>
          </a:xfrm>
          <a:prstGeom prst="rect">
            <a:avLst/>
          </a:prstGeom>
          <a:noFill/>
        </p:spPr>
        <p:txBody>
          <a:bodyPr wrap="square" rtlCol="0">
            <a:spAutoFit/>
          </a:bodyPr>
          <a:lstStyle/>
          <a:p>
            <a:pPr>
              <a:lnSpc>
                <a:spcPct val="150000"/>
              </a:lnSpc>
            </a:pPr>
            <a:r>
              <a:rPr lang="zh-CN" altLang="en-US" sz="2000" b="1" dirty="0">
                <a:solidFill>
                  <a:schemeClr val="bg1"/>
                </a:solidFill>
                <a:sym typeface="+mn-ea"/>
              </a:rPr>
              <a:t>王沈康乐同学的读者体会、评论与感触</a:t>
            </a:r>
            <a:endParaRPr lang="zh-CN" altLang="en-US" sz="2000" b="1" dirty="0">
              <a:solidFill>
                <a:schemeClr val="bg1"/>
              </a:solidFill>
            </a:endParaRPr>
          </a:p>
        </p:txBody>
      </p:sp>
      <p:grpSp>
        <p:nvGrpSpPr>
          <p:cNvPr id="10" name="组合 9"/>
          <p:cNvGrpSpPr/>
          <p:nvPr/>
        </p:nvGrpSpPr>
        <p:grpSpPr>
          <a:xfrm>
            <a:off x="-7753" y="260648"/>
            <a:ext cx="3458776" cy="576064"/>
            <a:chOff x="3563888" y="1131590"/>
            <a:chExt cx="2594420" cy="432048"/>
          </a:xfrm>
        </p:grpSpPr>
        <p:sp>
          <p:nvSpPr>
            <p:cNvPr id="11" name="TextBox 10"/>
            <p:cNvSpPr txBox="1"/>
            <p:nvPr/>
          </p:nvSpPr>
          <p:spPr>
            <a:xfrm>
              <a:off x="3923928" y="1220656"/>
              <a:ext cx="2234380" cy="276225"/>
            </a:xfrm>
            <a:prstGeom prst="rect">
              <a:avLst/>
            </a:prstGeom>
            <a:noFill/>
            <a:ln w="12700">
              <a:solidFill>
                <a:schemeClr val="tx1">
                  <a:lumMod val="65000"/>
                  <a:lumOff val="35000"/>
                </a:schemeClr>
              </a:solidFill>
            </a:ln>
          </p:spPr>
          <p:txBody>
            <a:bodyPr wrap="none" rtlCol="0">
              <a:spAutoFit/>
            </a:bodyPr>
            <a:lstStyle/>
            <a:p>
              <a:pPr algn="l"/>
              <a:r>
                <a:rPr lang="zh-CN" altLang="en-US" sz="1800" b="1" dirty="0"/>
                <a:t> </a:t>
              </a:r>
              <a:r>
                <a:rPr lang="zh-CN" altLang="en-US" sz="1800" b="1" dirty="0">
                  <a:sym typeface="+mn-ea"/>
                </a:rPr>
                <a:t> 王沈康乐同学的</a:t>
              </a:r>
              <a:r>
                <a:rPr lang="zh-CN" altLang="en-US" sz="1800" b="1" dirty="0"/>
                <a:t> 读译体会 </a:t>
              </a:r>
              <a:endParaRPr lang="zh-CN" altLang="en-US" sz="1800" b="1" dirty="0"/>
            </a:p>
          </p:txBody>
        </p:sp>
        <p:sp>
          <p:nvSpPr>
            <p:cNvPr id="12" name="矩形 11"/>
            <p:cNvSpPr/>
            <p:nvPr/>
          </p:nvSpPr>
          <p:spPr>
            <a:xfrm>
              <a:off x="3563888" y="1131590"/>
              <a:ext cx="432048" cy="43204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a:t>03</a:t>
              </a:r>
              <a:endParaRPr lang="zh-CN" altLang="en-US" sz="1300" b="1" dirty="0"/>
            </a:p>
          </p:txBody>
        </p:sp>
      </p:grpSp>
    </p:spTree>
  </p:cSld>
  <p:clrMapOvr>
    <a:masterClrMapping/>
  </p:clrMapOvr>
  <mc:AlternateContent xmlns:mc="http://schemas.openxmlformats.org/markup-compatibility/2006">
    <mc:Choice xmlns:p14="http://schemas.microsoft.com/office/powerpoint/2010/main" Requires="p14">
      <p:transition spd="slow" p14:dur="1200" advTm="2359">
        <p14:prism/>
      </p:transition>
    </mc:Choice>
    <mc:Fallback>
      <p:transition spd="slow" advTm="235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 y="0"/>
            <a:ext cx="12190413" cy="6858000"/>
          </a:xfrm>
          <a:prstGeom prst="rect">
            <a:avLst/>
          </a:prstGeom>
        </p:spPr>
      </p:pic>
      <p:sp>
        <p:nvSpPr>
          <p:cNvPr id="4" name="矩形 3"/>
          <p:cNvSpPr/>
          <p:nvPr/>
        </p:nvSpPr>
        <p:spPr>
          <a:xfrm>
            <a:off x="335315" y="260648"/>
            <a:ext cx="11519780" cy="6336704"/>
          </a:xfrm>
          <a:custGeom>
            <a:avLst/>
            <a:gdLst/>
            <a:ahLst/>
            <a:cxnLst/>
            <a:rect l="l" t="t" r="r" b="b"/>
            <a:pathLst>
              <a:path w="8640960" h="4752528">
                <a:moveTo>
                  <a:pt x="0" y="0"/>
                </a:moveTo>
                <a:lnTo>
                  <a:pt x="8640960" y="0"/>
                </a:lnTo>
                <a:lnTo>
                  <a:pt x="8640960" y="2000422"/>
                </a:lnTo>
                <a:lnTo>
                  <a:pt x="8209646" y="2250584"/>
                </a:lnTo>
                <a:lnTo>
                  <a:pt x="8640960" y="2500746"/>
                </a:lnTo>
                <a:lnTo>
                  <a:pt x="8640960" y="4752528"/>
                </a:lnTo>
                <a:lnTo>
                  <a:pt x="0" y="4752528"/>
                </a:lnTo>
                <a:lnTo>
                  <a:pt x="0" y="2500746"/>
                </a:lnTo>
                <a:lnTo>
                  <a:pt x="431314" y="2250584"/>
                </a:lnTo>
                <a:lnTo>
                  <a:pt x="0" y="2000422"/>
                </a:lnTo>
                <a:close/>
              </a:path>
            </a:pathLst>
          </a:custGeom>
          <a:solidFill>
            <a:schemeClr val="bg1">
              <a:alpha val="86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等腰三角形 8"/>
          <p:cNvSpPr/>
          <p:nvPr/>
        </p:nvSpPr>
        <p:spPr>
          <a:xfrm rot="5400000">
            <a:off x="-505564" y="2829821"/>
            <a:ext cx="1056117" cy="910327"/>
          </a:xfrm>
          <a:prstGeom prst="triangle">
            <a:avLst/>
          </a:prstGeom>
          <a:solidFill>
            <a:schemeClr val="tx1">
              <a:lumMod val="85000"/>
              <a:lumOff val="1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等腰三角形 9"/>
          <p:cNvSpPr/>
          <p:nvPr/>
        </p:nvSpPr>
        <p:spPr>
          <a:xfrm rot="16200000" flipH="1">
            <a:off x="11639860" y="2829821"/>
            <a:ext cx="1056117" cy="910327"/>
          </a:xfrm>
          <a:prstGeom prst="triangle">
            <a:avLst/>
          </a:prstGeom>
          <a:solidFill>
            <a:schemeClr val="tx1">
              <a:lumMod val="85000"/>
              <a:lumOff val="1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矩形 16"/>
          <p:cNvSpPr/>
          <p:nvPr/>
        </p:nvSpPr>
        <p:spPr>
          <a:xfrm>
            <a:off x="2303784" y="2516899"/>
            <a:ext cx="7679854" cy="1584176"/>
          </a:xfrm>
          <a:prstGeom prst="rect">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3743757" y="3060249"/>
            <a:ext cx="5015746" cy="584775"/>
          </a:xfrm>
          <a:prstGeom prst="rect">
            <a:avLst/>
          </a:prstGeom>
          <a:noFill/>
        </p:spPr>
        <p:txBody>
          <a:bodyPr wrap="square" rtlCol="0">
            <a:spAutoFit/>
          </a:bodyPr>
          <a:lstStyle/>
          <a:p>
            <a:pPr algn="ctr"/>
            <a:r>
              <a:rPr lang="en-US" altLang="zh-CN" sz="3200" b="1" dirty="0">
                <a:cs typeface="+mn-ea"/>
                <a:sym typeface="+mn-lt"/>
              </a:rPr>
              <a:t>Perpetuation </a:t>
            </a:r>
            <a:r>
              <a:rPr lang="zh-CN" altLang="en-US" sz="3200" b="1" dirty="0">
                <a:cs typeface="+mn-ea"/>
                <a:sym typeface="+mn-lt"/>
              </a:rPr>
              <a:t>永生</a:t>
            </a:r>
            <a:endParaRPr lang="zh-CN" altLang="en-US" sz="3200" b="1" dirty="0">
              <a:cs typeface="+mn-ea"/>
              <a:sym typeface="+mn-lt"/>
            </a:endParaRPr>
          </a:p>
        </p:txBody>
      </p:sp>
      <p:sp>
        <p:nvSpPr>
          <p:cNvPr id="19" name="圆角矩形 18"/>
          <p:cNvSpPr/>
          <p:nvPr/>
        </p:nvSpPr>
        <p:spPr>
          <a:xfrm>
            <a:off x="4655045" y="4361723"/>
            <a:ext cx="2880319" cy="1216700"/>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800" dirty="0">
                <a:latin typeface="宋体" panose="02010600030101010101" pitchFamily="2" charset="-122"/>
                <a:ea typeface="宋体" panose="02010600030101010101" pitchFamily="2" charset="-122"/>
              </a:rPr>
              <a:t>Page 270-272    </a:t>
            </a:r>
            <a:r>
              <a:rPr lang="zh-CN" altLang="en-US" sz="1800" dirty="0">
                <a:latin typeface="宋体" panose="02010600030101010101" pitchFamily="2" charset="-122"/>
                <a:ea typeface="宋体" panose="02010600030101010101" pitchFamily="2" charset="-122"/>
              </a:rPr>
              <a:t>何明谦</a:t>
            </a:r>
            <a:endParaRPr lang="en-US" altLang="zh-CN" sz="1800" dirty="0">
              <a:latin typeface="宋体" panose="02010600030101010101" pitchFamily="2" charset="-122"/>
              <a:ea typeface="宋体" panose="02010600030101010101" pitchFamily="2" charset="-122"/>
            </a:endParaRPr>
          </a:p>
          <a:p>
            <a:r>
              <a:rPr lang="en-US" altLang="zh-CN" sz="1800" dirty="0">
                <a:latin typeface="宋体" panose="02010600030101010101" pitchFamily="2" charset="-122"/>
                <a:ea typeface="宋体" panose="02010600030101010101" pitchFamily="2" charset="-122"/>
              </a:rPr>
              <a:t>Page 272-273    </a:t>
            </a:r>
            <a:r>
              <a:rPr lang="zh-CN" altLang="en-US" sz="1800" dirty="0">
                <a:latin typeface="宋体" panose="02010600030101010101" pitchFamily="2" charset="-122"/>
                <a:ea typeface="宋体" panose="02010600030101010101" pitchFamily="2" charset="-122"/>
              </a:rPr>
              <a:t>郑伊宏</a:t>
            </a:r>
            <a:endParaRPr lang="en-US" altLang="zh-CN" sz="1800" dirty="0">
              <a:latin typeface="宋体" panose="02010600030101010101" pitchFamily="2" charset="-122"/>
              <a:ea typeface="宋体" panose="02010600030101010101" pitchFamily="2" charset="-122"/>
            </a:endParaRPr>
          </a:p>
          <a:p>
            <a:r>
              <a:rPr lang="en-US" altLang="zh-CN" sz="1800" dirty="0">
                <a:latin typeface="宋体" panose="02010600030101010101" pitchFamily="2" charset="-122"/>
                <a:ea typeface="宋体" panose="02010600030101010101" pitchFamily="2" charset="-122"/>
              </a:rPr>
              <a:t>Page 273-274    </a:t>
            </a:r>
            <a:r>
              <a:rPr lang="zh-CN" altLang="en-US" sz="1800" dirty="0">
                <a:latin typeface="宋体" panose="02010600030101010101" pitchFamily="2" charset="-122"/>
                <a:ea typeface="宋体" panose="02010600030101010101" pitchFamily="2" charset="-122"/>
              </a:rPr>
              <a:t>篮维莹</a:t>
            </a:r>
            <a:endParaRPr lang="zh-CN" altLang="en-US" sz="1800" dirty="0">
              <a:latin typeface="宋体" panose="02010600030101010101" pitchFamily="2" charset="-122"/>
              <a:ea typeface="宋体" panose="02010600030101010101" pitchFamily="2" charset="-122"/>
            </a:endParaRPr>
          </a:p>
        </p:txBody>
      </p:sp>
      <p:pic>
        <p:nvPicPr>
          <p:cNvPr id="2" name="Keith Kenniff - Receives">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1393626" y="1196752"/>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112"/>
    </mc:Choice>
    <mc:Fallback>
      <p:transition advTm="31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10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10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anim calcmode="lin" valueType="num">
                                      <p:cBhvr>
                                        <p:cTn id="23" dur="1000" fill="hold"/>
                                        <p:tgtEl>
                                          <p:spTgt spid="19"/>
                                        </p:tgtEl>
                                        <p:attrNameLst>
                                          <p:attrName>ppt_x</p:attrName>
                                        </p:attrNameLst>
                                      </p:cBhvr>
                                      <p:tavLst>
                                        <p:tav tm="0">
                                          <p:val>
                                            <p:strVal val="#ppt_x"/>
                                          </p:val>
                                        </p:tav>
                                        <p:tav tm="100000">
                                          <p:val>
                                            <p:strVal val="#ppt_x"/>
                                          </p:val>
                                        </p:tav>
                                      </p:tavLst>
                                    </p:anim>
                                    <p:anim calcmode="lin" valueType="num">
                                      <p:cBhvr>
                                        <p:cTn id="24" dur="1000" fill="hold"/>
                                        <p:tgtEl>
                                          <p:spTgt spid="19"/>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1" presetClass="mediacall" presetSubtype="0" fill="hold" nodeType="afterEffect">
                                  <p:stCondLst>
                                    <p:cond delay="0"/>
                                  </p:stCondLst>
                                  <p:childTnLst>
                                    <p:cmd type="call" cmd="playFrom(0.0)">
                                      <p:cBhvr>
                                        <p:cTn id="27"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8" repeatCount="indefinite" fill="remove" display="0">
                  <p:stCondLst>
                    <p:cond delay="indefinite"/>
                  </p:stCondLst>
                  <p:endCondLst>
                    <p:cond evt="onStopAudio" delay="0">
                      <p:tgtEl>
                        <p:sldTgt/>
                      </p:tgtEl>
                    </p:cond>
                  </p:endCondLst>
                </p:cTn>
                <p:tgtEl>
                  <p:spTgt spid="2"/>
                </p:tgtEl>
              </p:cMediaNode>
            </p:audio>
          </p:childTnLst>
        </p:cTn>
      </p:par>
    </p:tnLst>
    <p:bldLst>
      <p:bldP spid="9" grpId="0" animBg="1"/>
      <p:bldP spid="10" grpId="0" animBg="1"/>
      <p:bldP spid="13" grpId="0"/>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a:stCxn id="3" idx="3"/>
          </p:cNvCxnSpPr>
          <p:nvPr/>
        </p:nvCxnSpPr>
        <p:spPr>
          <a:xfrm>
            <a:off x="4271242" y="3477005"/>
            <a:ext cx="7224564"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rcRect l="47434"/>
          <a:stretch>
            <a:fillRect/>
          </a:stretch>
        </p:blipFill>
        <p:spPr>
          <a:xfrm>
            <a:off x="-930054" y="-27305"/>
            <a:ext cx="5406169" cy="6981190"/>
          </a:xfrm>
          <a:prstGeom prst="rect">
            <a:avLst/>
          </a:prstGeom>
        </p:spPr>
      </p:pic>
      <p:sp>
        <p:nvSpPr>
          <p:cNvPr id="3" name="矩形 2"/>
          <p:cNvSpPr/>
          <p:nvPr/>
        </p:nvSpPr>
        <p:spPr>
          <a:xfrm>
            <a:off x="143321" y="260717"/>
            <a:ext cx="4127921" cy="6432576"/>
          </a:xfrm>
          <a:prstGeom prst="rect">
            <a:avLst/>
          </a:prstGeom>
          <a:solidFill>
            <a:schemeClr val="bg1">
              <a:alpha val="86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295298" y="1700808"/>
            <a:ext cx="1151978" cy="3360373"/>
          </a:xfrm>
          <a:prstGeom prst="rect">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391296" y="1796819"/>
            <a:ext cx="1151978" cy="3360373"/>
          </a:xfrm>
          <a:prstGeom prst="rect">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1623696" y="2788186"/>
            <a:ext cx="595035" cy="1569660"/>
          </a:xfrm>
          <a:prstGeom prst="rect">
            <a:avLst/>
          </a:prstGeom>
          <a:noFill/>
        </p:spPr>
        <p:txBody>
          <a:bodyPr wrap="none" rtlCol="0">
            <a:spAutoFit/>
          </a:bodyPr>
          <a:lstStyle/>
          <a:p>
            <a:r>
              <a:rPr lang="zh-CN" altLang="en-US" sz="3200" b="1" dirty="0"/>
              <a:t>目</a:t>
            </a:r>
            <a:endParaRPr lang="en-US" altLang="zh-CN" sz="3200" b="1" dirty="0"/>
          </a:p>
          <a:p>
            <a:endParaRPr lang="en-US" altLang="zh-CN" sz="3200" b="1" dirty="0"/>
          </a:p>
          <a:p>
            <a:r>
              <a:rPr lang="zh-CN" altLang="en-US" sz="3200" b="1" dirty="0"/>
              <a:t>录</a:t>
            </a:r>
            <a:endParaRPr lang="zh-CN" altLang="en-US" sz="3200" b="1" dirty="0"/>
          </a:p>
        </p:txBody>
      </p:sp>
      <p:cxnSp>
        <p:nvCxnSpPr>
          <p:cNvPr id="26" name="直接连接符 25"/>
          <p:cNvCxnSpPr/>
          <p:nvPr/>
        </p:nvCxnSpPr>
        <p:spPr>
          <a:xfrm>
            <a:off x="5567386" y="3573016"/>
            <a:ext cx="7224564"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5541542" y="1778799"/>
            <a:ext cx="1892300" cy="1177069"/>
            <a:chOff x="4164198" y="1916832"/>
            <a:chExt cx="1892300" cy="1177069"/>
          </a:xfrm>
        </p:grpSpPr>
        <p:sp>
          <p:nvSpPr>
            <p:cNvPr id="8" name="矩形 7"/>
            <p:cNvSpPr/>
            <p:nvPr/>
          </p:nvSpPr>
          <p:spPr>
            <a:xfrm>
              <a:off x="4893087" y="1916832"/>
              <a:ext cx="434509" cy="43456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t>01</a:t>
              </a:r>
              <a:endParaRPr lang="zh-CN" altLang="en-US" sz="1800" b="1" dirty="0"/>
            </a:p>
          </p:txBody>
        </p:sp>
        <p:sp>
          <p:nvSpPr>
            <p:cNvPr id="27" name="TextBox 26"/>
            <p:cNvSpPr txBox="1"/>
            <p:nvPr/>
          </p:nvSpPr>
          <p:spPr>
            <a:xfrm>
              <a:off x="4164198" y="2604951"/>
              <a:ext cx="1892300" cy="488950"/>
            </a:xfrm>
            <a:prstGeom prst="rect">
              <a:avLst/>
            </a:prstGeom>
            <a:noFill/>
          </p:spPr>
          <p:txBody>
            <a:bodyPr wrap="none" lIns="182843" tIns="91422" rIns="182843" bIns="91422" rtlCol="0">
              <a:spAutoFit/>
            </a:bodyPr>
            <a:lstStyle/>
            <a:p>
              <a:pPr algn="ctr"/>
              <a:r>
                <a:rPr lang="zh-CN" altLang="id-ID" sz="2000" b="1" dirty="0">
                  <a:solidFill>
                    <a:schemeClr val="tx2"/>
                  </a:solidFill>
                  <a:latin typeface="微软雅黑" panose="020B0503020204020204" pitchFamily="34" charset="-122"/>
                  <a:cs typeface="Aparajita" panose="02020603050405020304" pitchFamily="34" charset="0"/>
                </a:rPr>
                <a:t>章节核心观点</a:t>
              </a:r>
              <a:endParaRPr lang="zh-CN" altLang="id-ID" sz="2000" b="1" dirty="0">
                <a:solidFill>
                  <a:schemeClr val="tx2"/>
                </a:solidFill>
                <a:latin typeface="微软雅黑" panose="020B0503020204020204" pitchFamily="34" charset="-122"/>
                <a:cs typeface="Aparajita" panose="02020603050405020304" pitchFamily="34" charset="0"/>
              </a:endParaRPr>
            </a:p>
          </p:txBody>
        </p:sp>
      </p:grpSp>
      <p:grpSp>
        <p:nvGrpSpPr>
          <p:cNvPr id="12" name="组合 11"/>
          <p:cNvGrpSpPr/>
          <p:nvPr/>
        </p:nvGrpSpPr>
        <p:grpSpPr>
          <a:xfrm>
            <a:off x="8417731" y="1778799"/>
            <a:ext cx="2934062" cy="1174287"/>
            <a:chOff x="7229624" y="1916832"/>
            <a:chExt cx="2934062" cy="1174287"/>
          </a:xfrm>
        </p:grpSpPr>
        <p:sp>
          <p:nvSpPr>
            <p:cNvPr id="10" name="矩形 9"/>
            <p:cNvSpPr/>
            <p:nvPr/>
          </p:nvSpPr>
          <p:spPr>
            <a:xfrm>
              <a:off x="8471470" y="1916832"/>
              <a:ext cx="450367" cy="43456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t>02</a:t>
              </a:r>
              <a:endParaRPr lang="zh-CN" altLang="en-US" sz="1800" b="1" dirty="0"/>
            </a:p>
          </p:txBody>
        </p:sp>
        <p:sp>
          <p:nvSpPr>
            <p:cNvPr id="28" name="TextBox 27"/>
            <p:cNvSpPr txBox="1"/>
            <p:nvPr/>
          </p:nvSpPr>
          <p:spPr>
            <a:xfrm>
              <a:off x="7229624" y="2598713"/>
              <a:ext cx="2934062" cy="492406"/>
            </a:xfrm>
            <a:prstGeom prst="rect">
              <a:avLst/>
            </a:prstGeom>
            <a:noFill/>
          </p:spPr>
          <p:txBody>
            <a:bodyPr wrap="none" lIns="182843" tIns="91422" rIns="182843" bIns="91422" rtlCol="0">
              <a:spAutoFit/>
            </a:bodyPr>
            <a:lstStyle/>
            <a:p>
              <a:pPr algn="ctr"/>
              <a:r>
                <a:rPr lang="zh-CN" altLang="en-US" sz="2000" b="1" dirty="0">
                  <a:solidFill>
                    <a:schemeClr val="tx2"/>
                  </a:solidFill>
                  <a:latin typeface="微软雅黑" panose="020B0503020204020204" pitchFamily="34" charset="-122"/>
                  <a:cs typeface="Aparajita" panose="02020603050405020304" pitchFamily="34" charset="0"/>
                </a:rPr>
                <a:t>何明谦同学的读译体会</a:t>
              </a:r>
              <a:endParaRPr lang="id-ID" sz="2000" b="1" dirty="0">
                <a:solidFill>
                  <a:schemeClr val="tx2"/>
                </a:solidFill>
                <a:latin typeface="微软雅黑" panose="020B0503020204020204" pitchFamily="34" charset="-122"/>
                <a:cs typeface="Aparajita" panose="02020603050405020304" pitchFamily="34" charset="0"/>
              </a:endParaRPr>
            </a:p>
          </p:txBody>
        </p:sp>
      </p:grpSp>
      <p:grpSp>
        <p:nvGrpSpPr>
          <p:cNvPr id="14" name="组合 13"/>
          <p:cNvGrpSpPr/>
          <p:nvPr/>
        </p:nvGrpSpPr>
        <p:grpSpPr>
          <a:xfrm>
            <a:off x="5020659" y="4049905"/>
            <a:ext cx="2934062" cy="1251303"/>
            <a:chOff x="3649116" y="4218570"/>
            <a:chExt cx="2934062" cy="1251303"/>
          </a:xfrm>
        </p:grpSpPr>
        <p:sp>
          <p:nvSpPr>
            <p:cNvPr id="11" name="矩形 10"/>
            <p:cNvSpPr/>
            <p:nvPr/>
          </p:nvSpPr>
          <p:spPr>
            <a:xfrm>
              <a:off x="4893087" y="4218570"/>
              <a:ext cx="446110" cy="43456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t>03</a:t>
              </a:r>
              <a:endParaRPr lang="zh-CN" altLang="en-US" sz="1800" b="1" dirty="0"/>
            </a:p>
          </p:txBody>
        </p:sp>
        <p:sp>
          <p:nvSpPr>
            <p:cNvPr id="29" name="TextBox 28"/>
            <p:cNvSpPr txBox="1"/>
            <p:nvPr/>
          </p:nvSpPr>
          <p:spPr>
            <a:xfrm>
              <a:off x="3649116" y="4977467"/>
              <a:ext cx="2934062" cy="492406"/>
            </a:xfrm>
            <a:prstGeom prst="rect">
              <a:avLst/>
            </a:prstGeom>
            <a:noFill/>
          </p:spPr>
          <p:txBody>
            <a:bodyPr wrap="none" lIns="182843" tIns="91422" rIns="182843" bIns="91422" rtlCol="0">
              <a:spAutoFit/>
            </a:bodyPr>
            <a:lstStyle/>
            <a:p>
              <a:pPr algn="ctr"/>
              <a:r>
                <a:rPr lang="zh-CN" altLang="en-US" sz="2000" b="1" dirty="0">
                  <a:solidFill>
                    <a:schemeClr val="tx2"/>
                  </a:solidFill>
                  <a:latin typeface="微软雅黑" panose="020B0503020204020204" pitchFamily="34" charset="-122"/>
                  <a:cs typeface="Aparajita" panose="02020603050405020304" pitchFamily="34" charset="0"/>
                </a:rPr>
                <a:t>郑伊宏同学的读译体会</a:t>
              </a:r>
              <a:endParaRPr lang="zh-CN" altLang="en-US" sz="2000" b="1" dirty="0">
                <a:solidFill>
                  <a:schemeClr val="tx2"/>
                </a:solidFill>
                <a:latin typeface="微软雅黑" panose="020B0503020204020204" pitchFamily="34" charset="-122"/>
                <a:cs typeface="Aparajita" panose="02020603050405020304" pitchFamily="34" charset="0"/>
              </a:endParaRPr>
            </a:p>
          </p:txBody>
        </p:sp>
      </p:grpSp>
      <p:grpSp>
        <p:nvGrpSpPr>
          <p:cNvPr id="15" name="组合 14"/>
          <p:cNvGrpSpPr/>
          <p:nvPr/>
        </p:nvGrpSpPr>
        <p:grpSpPr>
          <a:xfrm>
            <a:off x="8417730" y="4049905"/>
            <a:ext cx="2934062" cy="1257479"/>
            <a:chOff x="7229624" y="4218570"/>
            <a:chExt cx="2934062" cy="1257479"/>
          </a:xfrm>
        </p:grpSpPr>
        <p:sp>
          <p:nvSpPr>
            <p:cNvPr id="9" name="矩形 8"/>
            <p:cNvSpPr/>
            <p:nvPr/>
          </p:nvSpPr>
          <p:spPr>
            <a:xfrm>
              <a:off x="8471470" y="4218570"/>
              <a:ext cx="450367" cy="43456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t>04</a:t>
              </a:r>
              <a:endParaRPr lang="zh-CN" altLang="en-US" sz="1800" b="1" dirty="0"/>
            </a:p>
          </p:txBody>
        </p:sp>
        <p:sp>
          <p:nvSpPr>
            <p:cNvPr id="30" name="TextBox 29"/>
            <p:cNvSpPr txBox="1"/>
            <p:nvPr/>
          </p:nvSpPr>
          <p:spPr>
            <a:xfrm>
              <a:off x="7229624" y="4983643"/>
              <a:ext cx="2934062" cy="492406"/>
            </a:xfrm>
            <a:prstGeom prst="rect">
              <a:avLst/>
            </a:prstGeom>
            <a:noFill/>
          </p:spPr>
          <p:txBody>
            <a:bodyPr wrap="none" lIns="182843" tIns="91422" rIns="182843" bIns="91422" rtlCol="0">
              <a:spAutoFit/>
            </a:bodyPr>
            <a:lstStyle/>
            <a:p>
              <a:pPr algn="ctr"/>
              <a:r>
                <a:rPr lang="zh-CN" altLang="en-US" sz="2000" b="1" dirty="0">
                  <a:solidFill>
                    <a:schemeClr val="tx2"/>
                  </a:solidFill>
                  <a:latin typeface="微软雅黑" panose="020B0503020204020204" pitchFamily="34" charset="-122"/>
                  <a:cs typeface="Aparajita" panose="02020603050405020304" pitchFamily="34" charset="0"/>
                </a:rPr>
                <a:t>篮维莹同学的读译体会</a:t>
              </a:r>
              <a:endParaRPr lang="id-ID" altLang="zh-CN" sz="2000" b="1" dirty="0">
                <a:solidFill>
                  <a:schemeClr val="tx2"/>
                </a:solidFill>
                <a:latin typeface="微软雅黑" panose="020B0503020204020204" pitchFamily="34" charset="-122"/>
                <a:cs typeface="Aparajita" panose="020206030504050203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par>
                                <p:cTn id="16" presetID="16" presetClass="entr" presetSubtype="37"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barn(outVertical)">
                                      <p:cBhvr>
                                        <p:cTn id="18" dur="500"/>
                                        <p:tgtEl>
                                          <p:spTgt spid="26"/>
                                        </p:tgtEl>
                                      </p:cBhvr>
                                    </p:animEffect>
                                  </p:childTnLst>
                                </p:cTn>
                              </p:par>
                              <p:par>
                                <p:cTn id="19" presetID="16" presetClass="entr" presetSubtype="37"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barn(outVertical)">
                                      <p:cBhvr>
                                        <p:cTn id="21" dur="500"/>
                                        <p:tgtEl>
                                          <p:spTgt spid="25"/>
                                        </p:tgtEl>
                                      </p:cBhvr>
                                    </p:animEffect>
                                  </p:childTnLst>
                                </p:cTn>
                              </p:par>
                            </p:childTnLst>
                          </p:cTn>
                        </p:par>
                        <p:par>
                          <p:cTn id="22" fill="hold">
                            <p:stCondLst>
                              <p:cond delay="500"/>
                            </p:stCondLst>
                            <p:childTnLst>
                              <p:par>
                                <p:cTn id="23" presetID="42" presetClass="entr" presetSubtype="0"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1500"/>
                            </p:stCondLst>
                            <p:childTnLst>
                              <p:par>
                                <p:cTn id="29" presetID="42"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0"/>
                                        <p:tgtEl>
                                          <p:spTgt spid="14"/>
                                        </p:tgtEl>
                                      </p:cBhvr>
                                    </p:animEffect>
                                    <p:anim calcmode="lin" valueType="num">
                                      <p:cBhvr>
                                        <p:cTn id="38" dur="1000" fill="hold"/>
                                        <p:tgtEl>
                                          <p:spTgt spid="14"/>
                                        </p:tgtEl>
                                        <p:attrNameLst>
                                          <p:attrName>ppt_x</p:attrName>
                                        </p:attrNameLst>
                                      </p:cBhvr>
                                      <p:tavLst>
                                        <p:tav tm="0">
                                          <p:val>
                                            <p:strVal val="#ppt_x"/>
                                          </p:val>
                                        </p:tav>
                                        <p:tav tm="100000">
                                          <p:val>
                                            <p:strVal val="#ppt_x"/>
                                          </p:val>
                                        </p:tav>
                                      </p:tavLst>
                                    </p:anim>
                                    <p:anim calcmode="lin" valueType="num">
                                      <p:cBhvr>
                                        <p:cTn id="39" dur="1000" fill="hold"/>
                                        <p:tgtEl>
                                          <p:spTgt spid="14"/>
                                        </p:tgtEl>
                                        <p:attrNameLst>
                                          <p:attrName>ppt_y</p:attrName>
                                        </p:attrNameLst>
                                      </p:cBhvr>
                                      <p:tavLst>
                                        <p:tav tm="0">
                                          <p:val>
                                            <p:strVal val="#ppt_y+.1"/>
                                          </p:val>
                                        </p:tav>
                                        <p:tav tm="100000">
                                          <p:val>
                                            <p:strVal val="#ppt_y"/>
                                          </p:val>
                                        </p:tav>
                                      </p:tavLst>
                                    </p:anim>
                                  </p:childTnLst>
                                </p:cTn>
                              </p:par>
                            </p:childTnLst>
                          </p:cTn>
                        </p:par>
                        <p:par>
                          <p:cTn id="40" fill="hold">
                            <p:stCondLst>
                              <p:cond delay="3500"/>
                            </p:stCondLst>
                            <p:childTnLst>
                              <p:par>
                                <p:cTn id="41" presetID="42" presetClass="entr" presetSubtype="0"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1000"/>
                                        <p:tgtEl>
                                          <p:spTgt spid="15"/>
                                        </p:tgtEl>
                                      </p:cBhvr>
                                    </p:animEffect>
                                    <p:anim calcmode="lin" valueType="num">
                                      <p:cBhvr>
                                        <p:cTn id="44" dur="1000" fill="hold"/>
                                        <p:tgtEl>
                                          <p:spTgt spid="15"/>
                                        </p:tgtEl>
                                        <p:attrNameLst>
                                          <p:attrName>ppt_x</p:attrName>
                                        </p:attrNameLst>
                                      </p:cBhvr>
                                      <p:tavLst>
                                        <p:tav tm="0">
                                          <p:val>
                                            <p:strVal val="#ppt_x"/>
                                          </p:val>
                                        </p:tav>
                                        <p:tav tm="100000">
                                          <p:val>
                                            <p:strVal val="#ppt_x"/>
                                          </p:val>
                                        </p:tav>
                                      </p:tavLst>
                                    </p:anim>
                                    <p:anim calcmode="lin" valueType="num">
                                      <p:cBhvr>
                                        <p:cTn id="4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295297" y="2084849"/>
            <a:ext cx="9599817" cy="2688299"/>
          </a:xfrm>
          <a:prstGeom prst="rect">
            <a:avLst/>
          </a:prstGeom>
          <a:solidFill>
            <a:schemeClr val="tx1">
              <a:lumMod val="75000"/>
              <a:lumOff val="25000"/>
              <a:alpha val="3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2350790" y="2887438"/>
            <a:ext cx="5904165" cy="1083123"/>
            <a:chOff x="2229440" y="1946275"/>
            <a:chExt cx="4428701" cy="812342"/>
          </a:xfrm>
        </p:grpSpPr>
        <p:sp>
          <p:nvSpPr>
            <p:cNvPr id="2" name="矩形 1"/>
            <p:cNvSpPr/>
            <p:nvPr/>
          </p:nvSpPr>
          <p:spPr>
            <a:xfrm>
              <a:off x="2229440" y="1946275"/>
              <a:ext cx="812342" cy="81234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01</a:t>
              </a:r>
              <a:endParaRPr lang="zh-CN" altLang="en-US" sz="3200" b="1" dirty="0"/>
            </a:p>
          </p:txBody>
        </p:sp>
        <p:sp>
          <p:nvSpPr>
            <p:cNvPr id="3" name="TextBox 2"/>
            <p:cNvSpPr txBox="1"/>
            <p:nvPr/>
          </p:nvSpPr>
          <p:spPr>
            <a:xfrm>
              <a:off x="3203848" y="2023154"/>
              <a:ext cx="3454293" cy="623248"/>
            </a:xfrm>
            <a:prstGeom prst="rect">
              <a:avLst/>
            </a:prstGeom>
            <a:noFill/>
          </p:spPr>
          <p:txBody>
            <a:bodyPr wrap="square" rtlCol="0">
              <a:spAutoFit/>
            </a:bodyPr>
            <a:lstStyle/>
            <a:p>
              <a:r>
                <a:rPr lang="zh-CN" altLang="en-US" sz="4800" b="1" dirty="0">
                  <a:solidFill>
                    <a:schemeClr val="bg1"/>
                  </a:solidFill>
                </a:rPr>
                <a:t>章节核心观点</a:t>
              </a:r>
              <a:endParaRPr lang="zh-CN" altLang="en-US" sz="4800" b="1" dirty="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200" advTm="2323">
        <p14:prism/>
      </p:transition>
    </mc:Choice>
    <mc:Fallback>
      <p:transition spd="slow" advTm="232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2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a:stCxn id="3" idx="3"/>
          </p:cNvCxnSpPr>
          <p:nvPr/>
        </p:nvCxnSpPr>
        <p:spPr>
          <a:xfrm>
            <a:off x="4271242" y="3477005"/>
            <a:ext cx="7224564"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rcRect l="47434"/>
          <a:stretch>
            <a:fillRect/>
          </a:stretch>
        </p:blipFill>
        <p:spPr>
          <a:xfrm>
            <a:off x="-930054" y="-27305"/>
            <a:ext cx="5406169" cy="6981190"/>
          </a:xfrm>
          <a:prstGeom prst="rect">
            <a:avLst/>
          </a:prstGeom>
        </p:spPr>
      </p:pic>
      <p:sp>
        <p:nvSpPr>
          <p:cNvPr id="3" name="矩形 2"/>
          <p:cNvSpPr/>
          <p:nvPr/>
        </p:nvSpPr>
        <p:spPr>
          <a:xfrm>
            <a:off x="143321" y="260717"/>
            <a:ext cx="4127921" cy="6432576"/>
          </a:xfrm>
          <a:prstGeom prst="rect">
            <a:avLst/>
          </a:prstGeom>
          <a:solidFill>
            <a:schemeClr val="bg1">
              <a:alpha val="86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295298" y="1700808"/>
            <a:ext cx="1151978" cy="3360373"/>
          </a:xfrm>
          <a:prstGeom prst="rect">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391296" y="1796819"/>
            <a:ext cx="1151978" cy="3360373"/>
          </a:xfrm>
          <a:prstGeom prst="rect">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1623696" y="2788186"/>
            <a:ext cx="595035" cy="1569660"/>
          </a:xfrm>
          <a:prstGeom prst="rect">
            <a:avLst/>
          </a:prstGeom>
          <a:noFill/>
        </p:spPr>
        <p:txBody>
          <a:bodyPr wrap="none" rtlCol="0">
            <a:spAutoFit/>
          </a:bodyPr>
          <a:lstStyle/>
          <a:p>
            <a:r>
              <a:rPr lang="zh-CN" altLang="en-US" sz="3200" b="1" dirty="0"/>
              <a:t>目</a:t>
            </a:r>
            <a:endParaRPr lang="en-US" altLang="zh-CN" sz="3200" b="1" dirty="0"/>
          </a:p>
          <a:p>
            <a:endParaRPr lang="en-US" altLang="zh-CN" sz="3200" b="1" dirty="0"/>
          </a:p>
          <a:p>
            <a:r>
              <a:rPr lang="zh-CN" altLang="en-US" sz="3200" b="1" dirty="0"/>
              <a:t>录</a:t>
            </a:r>
            <a:endParaRPr lang="zh-CN" altLang="en-US" sz="3200" b="1" dirty="0"/>
          </a:p>
        </p:txBody>
      </p:sp>
      <p:cxnSp>
        <p:nvCxnSpPr>
          <p:cNvPr id="26" name="直接连接符 25"/>
          <p:cNvCxnSpPr/>
          <p:nvPr/>
        </p:nvCxnSpPr>
        <p:spPr>
          <a:xfrm>
            <a:off x="5567386" y="3573016"/>
            <a:ext cx="7224564"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5541542" y="1778799"/>
            <a:ext cx="1892300" cy="1177069"/>
            <a:chOff x="4164198" y="1916832"/>
            <a:chExt cx="1892300" cy="1177069"/>
          </a:xfrm>
        </p:grpSpPr>
        <p:sp>
          <p:nvSpPr>
            <p:cNvPr id="8" name="矩形 7"/>
            <p:cNvSpPr/>
            <p:nvPr/>
          </p:nvSpPr>
          <p:spPr>
            <a:xfrm>
              <a:off x="4893087" y="1916832"/>
              <a:ext cx="434509" cy="43456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t>01</a:t>
              </a:r>
              <a:endParaRPr lang="zh-CN" altLang="en-US" sz="1800" b="1" dirty="0"/>
            </a:p>
          </p:txBody>
        </p:sp>
        <p:sp>
          <p:nvSpPr>
            <p:cNvPr id="27" name="TextBox 26"/>
            <p:cNvSpPr txBox="1"/>
            <p:nvPr/>
          </p:nvSpPr>
          <p:spPr>
            <a:xfrm>
              <a:off x="4164198" y="2604951"/>
              <a:ext cx="1892300" cy="488950"/>
            </a:xfrm>
            <a:prstGeom prst="rect">
              <a:avLst/>
            </a:prstGeom>
            <a:noFill/>
          </p:spPr>
          <p:txBody>
            <a:bodyPr wrap="none" lIns="182843" tIns="91422" rIns="182843" bIns="91422" rtlCol="0">
              <a:spAutoFit/>
            </a:bodyPr>
            <a:lstStyle/>
            <a:p>
              <a:pPr algn="ctr"/>
              <a:r>
                <a:rPr lang="zh-CN" altLang="id-ID" sz="2000" b="1" dirty="0">
                  <a:solidFill>
                    <a:schemeClr val="tx2"/>
                  </a:solidFill>
                  <a:latin typeface="微软雅黑" panose="020B0503020204020204" pitchFamily="34" charset="-122"/>
                  <a:cs typeface="Aparajita" panose="02020603050405020304" pitchFamily="34" charset="0"/>
                </a:rPr>
                <a:t>章节核心观点</a:t>
              </a:r>
              <a:endParaRPr lang="zh-CN" altLang="id-ID" sz="2000" b="1" dirty="0">
                <a:solidFill>
                  <a:schemeClr val="tx2"/>
                </a:solidFill>
                <a:latin typeface="微软雅黑" panose="020B0503020204020204" pitchFamily="34" charset="-122"/>
                <a:cs typeface="Aparajita" panose="02020603050405020304" pitchFamily="34" charset="0"/>
              </a:endParaRPr>
            </a:p>
          </p:txBody>
        </p:sp>
      </p:grpSp>
      <p:grpSp>
        <p:nvGrpSpPr>
          <p:cNvPr id="14" name="组合 13"/>
          <p:cNvGrpSpPr/>
          <p:nvPr/>
        </p:nvGrpSpPr>
        <p:grpSpPr>
          <a:xfrm>
            <a:off x="5020653" y="4049905"/>
            <a:ext cx="2934062" cy="1251303"/>
            <a:chOff x="3649110" y="4218570"/>
            <a:chExt cx="2934062" cy="1251303"/>
          </a:xfrm>
        </p:grpSpPr>
        <p:sp>
          <p:nvSpPr>
            <p:cNvPr id="11" name="矩形 10"/>
            <p:cNvSpPr/>
            <p:nvPr/>
          </p:nvSpPr>
          <p:spPr>
            <a:xfrm>
              <a:off x="4893087" y="4218570"/>
              <a:ext cx="446110" cy="43456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t>02</a:t>
              </a:r>
              <a:endParaRPr lang="zh-CN" altLang="en-US" sz="1800" b="1" dirty="0"/>
            </a:p>
          </p:txBody>
        </p:sp>
        <p:sp>
          <p:nvSpPr>
            <p:cNvPr id="29" name="TextBox 28"/>
            <p:cNvSpPr txBox="1"/>
            <p:nvPr/>
          </p:nvSpPr>
          <p:spPr>
            <a:xfrm>
              <a:off x="3649110" y="4977467"/>
              <a:ext cx="2934062" cy="492406"/>
            </a:xfrm>
            <a:prstGeom prst="rect">
              <a:avLst/>
            </a:prstGeom>
            <a:noFill/>
          </p:spPr>
          <p:txBody>
            <a:bodyPr wrap="none" lIns="182843" tIns="91422" rIns="182843" bIns="91422" rtlCol="0">
              <a:spAutoFit/>
            </a:bodyPr>
            <a:lstStyle/>
            <a:p>
              <a:pPr algn="ctr"/>
              <a:r>
                <a:rPr lang="zh-CN" altLang="en-US" sz="2000" b="1" dirty="0">
                  <a:solidFill>
                    <a:schemeClr val="tx2"/>
                  </a:solidFill>
                  <a:latin typeface="微软雅黑" panose="020B0503020204020204" pitchFamily="34" charset="-122"/>
                  <a:cs typeface="Aparajita" panose="02020603050405020304" pitchFamily="34" charset="0"/>
                </a:rPr>
                <a:t>牛永泉同学的读译体会</a:t>
              </a:r>
              <a:endParaRPr lang="zh-CN" altLang="en-US" sz="2000" b="1" dirty="0">
                <a:solidFill>
                  <a:schemeClr val="tx2"/>
                </a:solidFill>
                <a:latin typeface="微软雅黑" panose="020B0503020204020204" pitchFamily="34" charset="-122"/>
                <a:cs typeface="Aparajita" panose="020206030504050203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par>
                                <p:cTn id="16" presetID="16" presetClass="entr" presetSubtype="37"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barn(outVertical)">
                                      <p:cBhvr>
                                        <p:cTn id="18" dur="500"/>
                                        <p:tgtEl>
                                          <p:spTgt spid="26"/>
                                        </p:tgtEl>
                                      </p:cBhvr>
                                    </p:animEffect>
                                  </p:childTnLst>
                                </p:cTn>
                              </p:par>
                              <p:par>
                                <p:cTn id="19" presetID="16" presetClass="entr" presetSubtype="37"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barn(outVertical)">
                                      <p:cBhvr>
                                        <p:cTn id="21" dur="500"/>
                                        <p:tgtEl>
                                          <p:spTgt spid="25"/>
                                        </p:tgtEl>
                                      </p:cBhvr>
                                    </p:animEffect>
                                  </p:childTnLst>
                                </p:cTn>
                              </p:par>
                            </p:childTnLst>
                          </p:cTn>
                        </p:par>
                        <p:par>
                          <p:cTn id="22" fill="hold">
                            <p:stCondLst>
                              <p:cond delay="500"/>
                            </p:stCondLst>
                            <p:childTnLst>
                              <p:par>
                                <p:cTn id="23" presetID="42" presetClass="entr" presetSubtype="0"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1500"/>
                            </p:stCondLst>
                            <p:childTnLst>
                              <p:par>
                                <p:cTn id="29" presetID="42" presetClass="entr" presetSubtype="0"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1000"/>
                                        <p:tgtEl>
                                          <p:spTgt spid="14"/>
                                        </p:tgtEl>
                                      </p:cBhvr>
                                    </p:animEffect>
                                    <p:anim calcmode="lin" valueType="num">
                                      <p:cBhvr>
                                        <p:cTn id="32" dur="1000" fill="hold"/>
                                        <p:tgtEl>
                                          <p:spTgt spid="14"/>
                                        </p:tgtEl>
                                        <p:attrNameLst>
                                          <p:attrName>ppt_x</p:attrName>
                                        </p:attrNameLst>
                                      </p:cBhvr>
                                      <p:tavLst>
                                        <p:tav tm="0">
                                          <p:val>
                                            <p:strVal val="#ppt_x"/>
                                          </p:val>
                                        </p:tav>
                                        <p:tav tm="100000">
                                          <p:val>
                                            <p:strVal val="#ppt_x"/>
                                          </p:val>
                                        </p:tav>
                                      </p:tavLst>
                                    </p:anim>
                                    <p:anim calcmode="lin" valueType="num">
                                      <p:cBhvr>
                                        <p:cTn id="3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095206" y="1563532"/>
            <a:ext cx="5568642" cy="3740704"/>
          </a:xfrm>
          <a:prstGeom prst="rect">
            <a:avLst/>
          </a:prstGeom>
          <a:noFill/>
        </p:spPr>
        <p:txBody>
          <a:bodyPr wrap="square" rtlCol="0">
            <a:spAutoFit/>
          </a:bodyPr>
          <a:lstStyle/>
          <a:p>
            <a:pPr>
              <a:lnSpc>
                <a:spcPct val="150000"/>
              </a:lnSpc>
            </a:pPr>
            <a:r>
              <a:rPr lang="zh-CN" altLang="en-US" sz="1600" dirty="0">
                <a:latin typeface="+mn-ea"/>
              </a:rPr>
              <a:t>人属于动物的范畴，无法摆脱个体死亡的命运，但正如其它动物一样，作为族群可以通过代代相传的方式永恒地延续下去。并且，与多数动物不同的是，人是有社会性的，是有文化的。如果考虑以代代相传的方式来达到种族的延续，那么个体衰老和死亡的过程就有可能是为了达到这种目的而需要的，是这个过程的一部分。按照这种说法，延长个体的寿命反而会危害种族的延续。而那些企图永远保持青春的人是对新生个体的威胁，因为他们不肯让步自己的存在。综上，一个人无法做到自己永恒，同时又符合种族延续的要求，因为这两者本质上是矛盾的。</a:t>
            </a:r>
            <a:endParaRPr lang="en-US" altLang="zh-CN" sz="1600" dirty="0">
              <a:solidFill>
                <a:schemeClr val="tx1">
                  <a:lumMod val="65000"/>
                  <a:lumOff val="35000"/>
                </a:schemeClr>
              </a:solidFill>
              <a:latin typeface="+mn-ea"/>
              <a:cs typeface="Open Sans" pitchFamily="34" charset="0"/>
            </a:endParaRPr>
          </a:p>
        </p:txBody>
      </p:sp>
      <p:sp>
        <p:nvSpPr>
          <p:cNvPr id="8" name="TextBox 7"/>
          <p:cNvSpPr txBox="1"/>
          <p:nvPr/>
        </p:nvSpPr>
        <p:spPr>
          <a:xfrm>
            <a:off x="6023200" y="1071126"/>
            <a:ext cx="1908141" cy="492406"/>
          </a:xfrm>
          <a:prstGeom prst="rect">
            <a:avLst/>
          </a:prstGeom>
          <a:noFill/>
        </p:spPr>
        <p:txBody>
          <a:bodyPr wrap="none" lIns="182843" tIns="91422" rIns="182843" bIns="91422" rtlCol="0">
            <a:spAutoFit/>
          </a:bodyPr>
          <a:lstStyle/>
          <a:p>
            <a:pPr algn="ctr"/>
            <a:r>
              <a:rPr lang="zh-CN" altLang="en-US" sz="2000" b="1" dirty="0">
                <a:solidFill>
                  <a:schemeClr val="tx2"/>
                </a:solidFill>
                <a:latin typeface="微软雅黑" panose="020B0503020204020204" pitchFamily="34" charset="-122"/>
                <a:cs typeface="Aparajita" panose="02020603050405020304" pitchFamily="34" charset="0"/>
              </a:rPr>
              <a:t>章节核心观点</a:t>
            </a:r>
            <a:endParaRPr lang="id-ID" sz="2000" b="1" dirty="0">
              <a:solidFill>
                <a:schemeClr val="tx2"/>
              </a:solidFill>
              <a:latin typeface="微软雅黑" panose="020B0503020204020204" pitchFamily="34" charset="-122"/>
              <a:cs typeface="Aparajita" panose="02020603050405020304" pitchFamily="34" charset="0"/>
            </a:endParaRPr>
          </a:p>
        </p:txBody>
      </p:sp>
      <p:grpSp>
        <p:nvGrpSpPr>
          <p:cNvPr id="12" name="组合 11"/>
          <p:cNvGrpSpPr/>
          <p:nvPr/>
        </p:nvGrpSpPr>
        <p:grpSpPr>
          <a:xfrm>
            <a:off x="0" y="116632"/>
            <a:ext cx="2186101" cy="576064"/>
            <a:chOff x="3563888" y="1131590"/>
            <a:chExt cx="1639791" cy="432048"/>
          </a:xfrm>
        </p:grpSpPr>
        <p:sp>
          <p:nvSpPr>
            <p:cNvPr id="13" name="TextBox 11"/>
            <p:cNvSpPr txBox="1"/>
            <p:nvPr/>
          </p:nvSpPr>
          <p:spPr>
            <a:xfrm>
              <a:off x="3922872" y="1209115"/>
              <a:ext cx="1280807" cy="276999"/>
            </a:xfrm>
            <a:prstGeom prst="rect">
              <a:avLst/>
            </a:prstGeom>
            <a:noFill/>
            <a:ln w="12700">
              <a:solidFill>
                <a:schemeClr val="tx1">
                  <a:lumMod val="65000"/>
                  <a:lumOff val="35000"/>
                </a:schemeClr>
              </a:solidFill>
            </a:ln>
          </p:spPr>
          <p:txBody>
            <a:bodyPr wrap="none" rtlCol="0">
              <a:spAutoFit/>
            </a:bodyPr>
            <a:lstStyle/>
            <a:p>
              <a:r>
                <a:rPr lang="zh-CN" altLang="en-US" sz="1800" b="1" dirty="0"/>
                <a:t>  章节核心观点</a:t>
              </a:r>
              <a:endParaRPr lang="zh-CN" altLang="en-US" sz="1800" b="1" dirty="0"/>
            </a:p>
          </p:txBody>
        </p:sp>
        <p:sp>
          <p:nvSpPr>
            <p:cNvPr id="14" name="矩形 13"/>
            <p:cNvSpPr/>
            <p:nvPr/>
          </p:nvSpPr>
          <p:spPr>
            <a:xfrm>
              <a:off x="3563888" y="1131590"/>
              <a:ext cx="432048" cy="43204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a:t>01</a:t>
              </a:r>
              <a:endParaRPr lang="zh-CN" altLang="en-US" sz="1300" b="1" dirty="0"/>
            </a:p>
          </p:txBody>
        </p:sp>
      </p:grpSp>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r="859" b="4022"/>
          <a:stretch>
            <a:fillRect/>
          </a:stretch>
        </p:blipFill>
        <p:spPr>
          <a:xfrm>
            <a:off x="1414686" y="2249292"/>
            <a:ext cx="4015153" cy="258665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advTm="4973">
        <p14:prism/>
      </p:transition>
    </mc:Choice>
    <mc:Fallback>
      <p:transition spd="slow" advTm="49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grpId="0" nodeType="after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862958" y="0"/>
            <a:ext cx="4572000" cy="6858000"/>
          </a:xfrm>
          <a:prstGeom prst="rect">
            <a:avLst/>
          </a:prstGeom>
        </p:spPr>
      </p:pic>
      <p:sp>
        <p:nvSpPr>
          <p:cNvPr id="9" name="TextBox 8"/>
          <p:cNvSpPr txBox="1"/>
          <p:nvPr/>
        </p:nvSpPr>
        <p:spPr>
          <a:xfrm>
            <a:off x="469460" y="1268760"/>
            <a:ext cx="2994675" cy="3743782"/>
          </a:xfrm>
          <a:prstGeom prst="rect">
            <a:avLst/>
          </a:prstGeom>
          <a:noFill/>
        </p:spPr>
        <p:txBody>
          <a:bodyPr wrap="square" rtlCol="0">
            <a:spAutoFit/>
          </a:bodyPr>
          <a:lstStyle/>
          <a:p>
            <a:pPr>
              <a:lnSpc>
                <a:spcPct val="150000"/>
              </a:lnSpc>
            </a:pPr>
            <a:r>
              <a:rPr lang="zh-CN" altLang="en-US" sz="1600" dirty="0">
                <a:latin typeface="+mn-ea"/>
              </a:rPr>
              <a:t>永存不仅是繁殖，也要将上一代的希望传给下一代，我们必须让步，让新血液取代我们的位置。自私的人会想要消除死亡，消除对后代的需要，但当我们生存了很长的时间，不再用新鲜的眼光看待世界，对生命不再积极热情，只渴望生活得舒适，等同于在死亡来临前我们已经永久的睡着了。</a:t>
            </a:r>
            <a:endParaRPr lang="en-US" altLang="zh-CN" sz="1600" dirty="0">
              <a:latin typeface="+mn-ea"/>
            </a:endParaRPr>
          </a:p>
        </p:txBody>
      </p:sp>
      <p:sp>
        <p:nvSpPr>
          <p:cNvPr id="13" name="TextBox 12"/>
          <p:cNvSpPr txBox="1"/>
          <p:nvPr/>
        </p:nvSpPr>
        <p:spPr>
          <a:xfrm>
            <a:off x="8833781" y="2420888"/>
            <a:ext cx="3071953" cy="4113114"/>
          </a:xfrm>
          <a:prstGeom prst="rect">
            <a:avLst/>
          </a:prstGeom>
          <a:noFill/>
        </p:spPr>
        <p:txBody>
          <a:bodyPr wrap="square" rtlCol="0">
            <a:spAutoFit/>
          </a:bodyPr>
          <a:lstStyle/>
          <a:p>
            <a:pPr>
              <a:lnSpc>
                <a:spcPct val="150000"/>
              </a:lnSpc>
            </a:pPr>
            <a:r>
              <a:rPr lang="zh-CN" altLang="zh-CN" sz="1600" kern="100" dirty="0">
                <a:latin typeface="+mn-ea"/>
                <a:cs typeface="Times New Roman" panose="02020603050405020304" pitchFamily="18" charset="0"/>
              </a:rPr>
              <a:t>人类的生命就像树叶一样会凋零，</a:t>
            </a:r>
            <a:r>
              <a:rPr lang="zh-CN" altLang="en-US" sz="1600" kern="100" dirty="0">
                <a:latin typeface="+mn-ea"/>
                <a:cs typeface="Times New Roman" panose="02020603050405020304" pitchFamily="18" charset="0"/>
              </a:rPr>
              <a:t>上一代死去的同时下一代在成长。</a:t>
            </a:r>
            <a:r>
              <a:rPr lang="zh-CN" altLang="zh-CN" sz="1600" kern="100" dirty="0">
                <a:latin typeface="+mn-ea"/>
                <a:cs typeface="Times New Roman" panose="02020603050405020304" pitchFamily="18" charset="0"/>
              </a:rPr>
              <a:t>不同的是人类具有学习</a:t>
            </a:r>
            <a:r>
              <a:rPr lang="zh-CN" altLang="en-US" sz="1600" kern="100" dirty="0">
                <a:latin typeface="+mn-ea"/>
                <a:cs typeface="Times New Roman" panose="02020603050405020304" pitchFamily="18" charset="0"/>
              </a:rPr>
              <a:t>和自我意识的</a:t>
            </a:r>
            <a:r>
              <a:rPr lang="zh-CN" altLang="zh-CN" sz="1600" kern="100" dirty="0">
                <a:latin typeface="+mn-ea"/>
                <a:cs typeface="Times New Roman" panose="02020603050405020304" pitchFamily="18" charset="0"/>
              </a:rPr>
              <a:t>能力，</a:t>
            </a:r>
            <a:r>
              <a:rPr lang="zh-CN" altLang="en-US" sz="1600" kern="100" dirty="0">
                <a:latin typeface="+mn-ea"/>
                <a:cs typeface="Times New Roman" panose="02020603050405020304" pitchFamily="18" charset="0"/>
              </a:rPr>
              <a:t>将超越生命的东西比如</a:t>
            </a:r>
            <a:r>
              <a:rPr lang="zh-CN" altLang="zh-CN" sz="1600" kern="100" dirty="0">
                <a:latin typeface="+mn-ea"/>
                <a:cs typeface="Times New Roman" panose="02020603050405020304" pitchFamily="18" charset="0"/>
              </a:rPr>
              <a:t>智慧</a:t>
            </a:r>
            <a:r>
              <a:rPr lang="zh-CN" altLang="en-US" sz="1600" kern="100" dirty="0">
                <a:latin typeface="+mn-ea"/>
                <a:cs typeface="Times New Roman" panose="02020603050405020304" pitchFamily="18" charset="0"/>
              </a:rPr>
              <a:t>、</a:t>
            </a:r>
            <a:r>
              <a:rPr lang="zh-CN" altLang="zh-CN" sz="1600" kern="100" dirty="0">
                <a:latin typeface="+mn-ea"/>
                <a:cs typeface="Times New Roman" panose="02020603050405020304" pitchFamily="18" charset="0"/>
              </a:rPr>
              <a:t>善良</a:t>
            </a:r>
            <a:r>
              <a:rPr lang="zh-CN" altLang="en-US" sz="1600" kern="100" dirty="0">
                <a:latin typeface="+mn-ea"/>
                <a:cs typeface="Times New Roman" panose="02020603050405020304" pitchFamily="18" charset="0"/>
              </a:rPr>
              <a:t>、正义传承给下一代才是我们实现永存的正确方式</a:t>
            </a:r>
            <a:r>
              <a:rPr lang="zh-CN" altLang="zh-CN" sz="1600" kern="100" dirty="0">
                <a:latin typeface="+mn-ea"/>
                <a:cs typeface="Times New Roman" panose="02020603050405020304" pitchFamily="18" charset="0"/>
              </a:rPr>
              <a:t>。</a:t>
            </a:r>
            <a:r>
              <a:rPr lang="zh-CN" altLang="en-US" sz="1600" kern="100" dirty="0">
                <a:latin typeface="+mn-ea"/>
                <a:cs typeface="Times New Roman" panose="02020603050405020304" pitchFamily="18" charset="0"/>
              </a:rPr>
              <a:t>长寿虽然美好，但拥有比生活更崇高的东西才是最好的。我们不应该自私的抓住生命，而是该接受死亡，为取代我们生命的下一代欢呼。</a:t>
            </a:r>
            <a:endParaRPr lang="zh-CN" altLang="en-US" sz="1600" spc="300" dirty="0"/>
          </a:p>
        </p:txBody>
      </p:sp>
      <p:grpSp>
        <p:nvGrpSpPr>
          <p:cNvPr id="14" name="组合 13"/>
          <p:cNvGrpSpPr/>
          <p:nvPr/>
        </p:nvGrpSpPr>
        <p:grpSpPr>
          <a:xfrm>
            <a:off x="0" y="116632"/>
            <a:ext cx="2186101" cy="576064"/>
            <a:chOff x="3563888" y="1131590"/>
            <a:chExt cx="1639791" cy="432048"/>
          </a:xfrm>
        </p:grpSpPr>
        <p:sp>
          <p:nvSpPr>
            <p:cNvPr id="20" name="TextBox 11"/>
            <p:cNvSpPr txBox="1"/>
            <p:nvPr/>
          </p:nvSpPr>
          <p:spPr>
            <a:xfrm>
              <a:off x="3922872" y="1209115"/>
              <a:ext cx="1280807" cy="276999"/>
            </a:xfrm>
            <a:prstGeom prst="rect">
              <a:avLst/>
            </a:prstGeom>
            <a:noFill/>
            <a:ln w="12700">
              <a:solidFill>
                <a:schemeClr val="tx1">
                  <a:lumMod val="65000"/>
                  <a:lumOff val="35000"/>
                </a:schemeClr>
              </a:solidFill>
            </a:ln>
          </p:spPr>
          <p:txBody>
            <a:bodyPr wrap="none" rtlCol="0">
              <a:spAutoFit/>
            </a:bodyPr>
            <a:lstStyle/>
            <a:p>
              <a:r>
                <a:rPr lang="zh-CN" altLang="en-US" sz="1800" b="1" dirty="0"/>
                <a:t>  章节核心观点</a:t>
              </a:r>
              <a:endParaRPr lang="zh-CN" altLang="en-US" sz="1800" b="1" dirty="0"/>
            </a:p>
          </p:txBody>
        </p:sp>
        <p:sp>
          <p:nvSpPr>
            <p:cNvPr id="21" name="矩形 20"/>
            <p:cNvSpPr/>
            <p:nvPr/>
          </p:nvSpPr>
          <p:spPr>
            <a:xfrm>
              <a:off x="3563888" y="1131590"/>
              <a:ext cx="432048" cy="43204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a:t>01</a:t>
              </a:r>
              <a:endParaRPr lang="zh-CN" altLang="en-US" sz="1300" b="1" dirty="0"/>
            </a:p>
          </p:txBody>
        </p:sp>
      </p:grpSp>
    </p:spTree>
  </p:cSld>
  <p:clrMapOvr>
    <a:masterClrMapping/>
  </p:clrMapOvr>
  <mc:AlternateContent xmlns:mc="http://schemas.openxmlformats.org/markup-compatibility/2006">
    <mc:Choice xmlns:p14="http://schemas.microsoft.com/office/powerpoint/2010/main" Requires="p14">
      <p:transition spd="slow" p14:dur="1200" advTm="2587">
        <p14:prism/>
      </p:transition>
    </mc:Choice>
    <mc:Fallback>
      <p:transition spd="slow" advTm="258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grpId="0"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anim calcmode="lin" valueType="num">
                                      <p:cBhvr>
                                        <p:cTn id="11" dur="1000" fill="hold"/>
                                        <p:tgtEl>
                                          <p:spTgt spid="9"/>
                                        </p:tgtEl>
                                        <p:attrNameLst>
                                          <p:attrName>ppt_x</p:attrName>
                                        </p:attrNameLst>
                                      </p:cBhvr>
                                      <p:tavLst>
                                        <p:tav tm="0">
                                          <p:val>
                                            <p:strVal val="#ppt_x"/>
                                          </p:val>
                                        </p:tav>
                                        <p:tav tm="100000">
                                          <p:val>
                                            <p:strVal val="#ppt_x"/>
                                          </p:val>
                                        </p:tav>
                                      </p:tavLst>
                                    </p:anim>
                                    <p:anim calcmode="lin" valueType="num">
                                      <p:cBhvr>
                                        <p:cTn id="12" dur="1000" fill="hold"/>
                                        <p:tgtEl>
                                          <p:spTgt spid="9"/>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50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anim calcmode="lin" valueType="num">
                                      <p:cBhvr>
                                        <p:cTn id="16" dur="1000" fill="hold"/>
                                        <p:tgtEl>
                                          <p:spTgt spid="13"/>
                                        </p:tgtEl>
                                        <p:attrNameLst>
                                          <p:attrName>ppt_x</p:attrName>
                                        </p:attrNameLst>
                                      </p:cBhvr>
                                      <p:tavLst>
                                        <p:tav tm="0">
                                          <p:val>
                                            <p:strVal val="#ppt_x"/>
                                          </p:val>
                                        </p:tav>
                                        <p:tav tm="100000">
                                          <p:val>
                                            <p:strVal val="#ppt_x"/>
                                          </p:val>
                                        </p:tav>
                                      </p:tavLst>
                                    </p:anim>
                                    <p:anim calcmode="lin" valueType="num">
                                      <p:cBhvr>
                                        <p:cTn id="1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295299" y="2097200"/>
            <a:ext cx="9599817" cy="2688299"/>
          </a:xfrm>
          <a:prstGeom prst="rect">
            <a:avLst/>
          </a:prstGeom>
          <a:solidFill>
            <a:schemeClr val="tx1">
              <a:lumMod val="75000"/>
              <a:lumOff val="25000"/>
              <a:alpha val="3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2351279" y="2887439"/>
            <a:ext cx="1082982" cy="108312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02</a:t>
            </a:r>
            <a:endParaRPr lang="zh-CN" altLang="en-US" sz="3200" b="1" dirty="0"/>
          </a:p>
        </p:txBody>
      </p:sp>
      <p:sp>
        <p:nvSpPr>
          <p:cNvPr id="10" name="TextBox 2"/>
          <p:cNvSpPr txBox="1"/>
          <p:nvPr/>
        </p:nvSpPr>
        <p:spPr>
          <a:xfrm>
            <a:off x="3649830" y="2989943"/>
            <a:ext cx="6693847" cy="830997"/>
          </a:xfrm>
          <a:prstGeom prst="rect">
            <a:avLst/>
          </a:prstGeom>
          <a:noFill/>
        </p:spPr>
        <p:txBody>
          <a:bodyPr wrap="square" rtlCol="0">
            <a:spAutoFit/>
          </a:bodyPr>
          <a:lstStyle/>
          <a:p>
            <a:r>
              <a:rPr lang="zh-CN" altLang="en-US" sz="4800" b="1" dirty="0">
                <a:solidFill>
                  <a:schemeClr val="bg1"/>
                </a:solidFill>
              </a:rPr>
              <a:t>何明谦同学的读者体会</a:t>
            </a:r>
            <a:endParaRPr lang="zh-CN" altLang="en-US" sz="4800" b="1"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200" advTm="2167">
        <p14:prism/>
      </p:transition>
    </mc:Choice>
    <mc:Fallback>
      <p:transition spd="slow" advTm="2167">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712254" y="1757452"/>
            <a:ext cx="4806888" cy="1671548"/>
          </a:xfrm>
          <a:prstGeom prst="rect">
            <a:avLst/>
          </a:prstGeom>
          <a:noFill/>
        </p:spPr>
        <p:txBody>
          <a:bodyPr wrap="square" rtlCol="0">
            <a:spAutoFit/>
          </a:bodyPr>
          <a:lstStyle/>
          <a:p>
            <a:pPr>
              <a:lnSpc>
                <a:spcPct val="150000"/>
              </a:lnSpc>
            </a:pPr>
            <a:r>
              <a:rPr lang="zh-CN" altLang="en-US" dirty="0">
                <a:solidFill>
                  <a:schemeClr val="tx1">
                    <a:lumMod val="75000"/>
                    <a:lumOff val="25000"/>
                  </a:schemeClr>
                </a:solidFill>
                <a:latin typeface="+mn-ea"/>
                <a:cs typeface="Open Sans" pitchFamily="34" charset="0"/>
              </a:rPr>
              <a:t>这一章节的标题是</a:t>
            </a:r>
            <a:r>
              <a:rPr lang="en-US" altLang="zh-CN" dirty="0">
                <a:solidFill>
                  <a:schemeClr val="tx1">
                    <a:lumMod val="75000"/>
                    <a:lumOff val="25000"/>
                  </a:schemeClr>
                </a:solidFill>
                <a:latin typeface="+mn-ea"/>
                <a:cs typeface="Open Sans" pitchFamily="34" charset="0"/>
              </a:rPr>
              <a:t>perpetuation</a:t>
            </a:r>
            <a:r>
              <a:rPr lang="zh-CN" altLang="en-US" dirty="0">
                <a:solidFill>
                  <a:schemeClr val="tx1">
                    <a:lumMod val="75000"/>
                    <a:lumOff val="25000"/>
                  </a:schemeClr>
                </a:solidFill>
                <a:latin typeface="+mn-ea"/>
                <a:cs typeface="Open Sans" pitchFamily="34" charset="0"/>
              </a:rPr>
              <a:t>，文中也多出出现这个词。中文直译可以是永存，不朽，延续。普通人的个体目前为止是做不到永生的，我的理解是人这一群体通过代代相传的方式来达到种族的不断延续，所以如果让我来翻译，我会认为想表达的是永续的意思。</a:t>
            </a:r>
            <a:endParaRPr lang="zh-CN" altLang="en-US" dirty="0">
              <a:solidFill>
                <a:schemeClr val="tx1">
                  <a:lumMod val="75000"/>
                  <a:lumOff val="25000"/>
                </a:schemeClr>
              </a:solidFill>
              <a:latin typeface="+mn-ea"/>
              <a:cs typeface="Open Sans" pitchFamily="34" charset="0"/>
            </a:endParaRPr>
          </a:p>
        </p:txBody>
      </p:sp>
      <p:sp>
        <p:nvSpPr>
          <p:cNvPr id="20" name="TextBox 19"/>
          <p:cNvSpPr txBox="1"/>
          <p:nvPr/>
        </p:nvSpPr>
        <p:spPr>
          <a:xfrm>
            <a:off x="763715" y="1141062"/>
            <a:ext cx="5043459" cy="501612"/>
          </a:xfrm>
          <a:prstGeom prst="rect">
            <a:avLst/>
          </a:prstGeom>
          <a:noFill/>
        </p:spPr>
        <p:txBody>
          <a:bodyPr wrap="square" rtlCol="0">
            <a:spAutoFit/>
          </a:bodyPr>
          <a:lstStyle/>
          <a:p>
            <a:pPr>
              <a:lnSpc>
                <a:spcPct val="150000"/>
              </a:lnSpc>
            </a:pPr>
            <a:r>
              <a:rPr lang="zh-CN" altLang="en-US" sz="2000" b="1" dirty="0">
                <a:solidFill>
                  <a:srgbClr val="1F497D"/>
                </a:solidFill>
              </a:rPr>
              <a:t>何明谦同学的读者体会、评论与感触</a:t>
            </a:r>
            <a:endParaRPr lang="zh-CN" altLang="en-US" sz="2000" b="1" dirty="0">
              <a:solidFill>
                <a:srgbClr val="1F497D"/>
              </a:solidFill>
            </a:endParaRPr>
          </a:p>
        </p:txBody>
      </p:sp>
      <p:sp>
        <p:nvSpPr>
          <p:cNvPr id="23" name="TextBox 22"/>
          <p:cNvSpPr txBox="1"/>
          <p:nvPr/>
        </p:nvSpPr>
        <p:spPr>
          <a:xfrm>
            <a:off x="722715" y="3870577"/>
            <a:ext cx="4796427" cy="2317879"/>
          </a:xfrm>
          <a:prstGeom prst="rect">
            <a:avLst/>
          </a:prstGeom>
          <a:noFill/>
        </p:spPr>
        <p:txBody>
          <a:bodyPr wrap="square" rtlCol="0">
            <a:spAutoFit/>
          </a:bodyPr>
          <a:lstStyle/>
          <a:p>
            <a:pPr>
              <a:lnSpc>
                <a:spcPct val="150000"/>
              </a:lnSpc>
            </a:pPr>
            <a:r>
              <a:rPr lang="zh-CN" altLang="en-US" dirty="0">
                <a:solidFill>
                  <a:schemeClr val="tx1">
                    <a:lumMod val="75000"/>
                    <a:lumOff val="25000"/>
                  </a:schemeClr>
                </a:solidFill>
                <a:latin typeface="+mn-ea"/>
                <a:cs typeface="Open Sans" pitchFamily="34" charset="0"/>
              </a:rPr>
              <a:t>如果基于翻译大体没错的前提下，作者的结论是循环论证的，令人困惑。在文章的开头作者提到，因为个体难以避免死亡，所以通过繁殖来达到种族延续的目的。之后的论述是，因为种族想要永恒延续，所以需要个体的死亡来达成。作者可能在这个部分想说明当代社会人们追求长寿不是有意义的行为，甚至这种风气会影响人这个群体进一步走向永恒。</a:t>
            </a:r>
            <a:endParaRPr lang="en-US" altLang="zh-CN" dirty="0">
              <a:solidFill>
                <a:schemeClr val="tx1">
                  <a:lumMod val="75000"/>
                  <a:lumOff val="25000"/>
                </a:schemeClr>
              </a:solidFill>
              <a:latin typeface="+mn-ea"/>
              <a:cs typeface="Open Sans" pitchFamily="34" charset="0"/>
            </a:endParaRPr>
          </a:p>
        </p:txBody>
      </p:sp>
      <p:sp>
        <p:nvSpPr>
          <p:cNvPr id="25" name="矩形 24"/>
          <p:cNvSpPr/>
          <p:nvPr/>
        </p:nvSpPr>
        <p:spPr>
          <a:xfrm>
            <a:off x="766614" y="3573016"/>
            <a:ext cx="4680520" cy="199096"/>
          </a:xfrm>
          <a:prstGeom prst="rect">
            <a:avLst/>
          </a:prstGeom>
          <a:solidFill>
            <a:schemeClr val="tx1">
              <a:lumMod val="75000"/>
              <a:lumOff val="2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0" y="116632"/>
            <a:ext cx="3143094" cy="576064"/>
            <a:chOff x="3563888" y="1131590"/>
            <a:chExt cx="2357630" cy="432048"/>
          </a:xfrm>
        </p:grpSpPr>
        <p:sp>
          <p:nvSpPr>
            <p:cNvPr id="35" name="TextBox 11"/>
            <p:cNvSpPr txBox="1"/>
            <p:nvPr/>
          </p:nvSpPr>
          <p:spPr>
            <a:xfrm>
              <a:off x="3922872" y="1209115"/>
              <a:ext cx="1998646" cy="276999"/>
            </a:xfrm>
            <a:prstGeom prst="rect">
              <a:avLst/>
            </a:prstGeom>
            <a:noFill/>
            <a:ln w="12700">
              <a:solidFill>
                <a:schemeClr val="tx1">
                  <a:lumMod val="65000"/>
                  <a:lumOff val="35000"/>
                </a:schemeClr>
              </a:solidFill>
            </a:ln>
          </p:spPr>
          <p:txBody>
            <a:bodyPr wrap="none" rtlCol="0">
              <a:spAutoFit/>
            </a:bodyPr>
            <a:lstStyle/>
            <a:p>
              <a:r>
                <a:rPr lang="zh-CN" altLang="en-US" sz="1800" b="1" dirty="0"/>
                <a:t>  何明谦同学的读者体会</a:t>
              </a:r>
              <a:endParaRPr lang="zh-CN" altLang="en-US" sz="1800" b="1" dirty="0"/>
            </a:p>
          </p:txBody>
        </p:sp>
        <p:sp>
          <p:nvSpPr>
            <p:cNvPr id="36" name="矩形 35"/>
            <p:cNvSpPr/>
            <p:nvPr/>
          </p:nvSpPr>
          <p:spPr>
            <a:xfrm>
              <a:off x="3563888" y="1131590"/>
              <a:ext cx="432048" cy="43204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a:t>02</a:t>
              </a:r>
              <a:endParaRPr lang="zh-CN" altLang="en-US" sz="1300" b="1" dirty="0"/>
            </a:p>
          </p:txBody>
        </p:sp>
      </p:grpSp>
      <p:pic>
        <p:nvPicPr>
          <p:cNvPr id="2" name="图片 1" descr="有两个子女的家庭"/>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887294" y="1478111"/>
            <a:ext cx="3901778" cy="390177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advTm="2980">
        <p14:prism/>
      </p:transition>
    </mc:Choice>
    <mc:Fallback>
      <p:transition spd="slow" advTm="298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additive="base">
                                        <p:cTn id="17" dur="500" fill="hold"/>
                                        <p:tgtEl>
                                          <p:spTgt spid="25"/>
                                        </p:tgtEl>
                                        <p:attrNameLst>
                                          <p:attrName>ppt_x</p:attrName>
                                        </p:attrNameLst>
                                      </p:cBhvr>
                                      <p:tavLst>
                                        <p:tav tm="0">
                                          <p:val>
                                            <p:strVal val="0-#ppt_w/2"/>
                                          </p:val>
                                        </p:tav>
                                        <p:tav tm="100000">
                                          <p:val>
                                            <p:strVal val="#ppt_x"/>
                                          </p:val>
                                        </p:tav>
                                      </p:tavLst>
                                    </p:anim>
                                    <p:anim calcmode="lin" valueType="num">
                                      <p:cBhvr additive="base">
                                        <p:cTn id="18" dur="500" fill="hold"/>
                                        <p:tgtEl>
                                          <p:spTgt spid="25"/>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42" presetClass="entr" presetSubtype="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1000"/>
                                        <p:tgtEl>
                                          <p:spTgt spid="23"/>
                                        </p:tgtEl>
                                      </p:cBhvr>
                                    </p:animEffect>
                                    <p:anim calcmode="lin" valueType="num">
                                      <p:cBhvr>
                                        <p:cTn id="23" dur="1000" fill="hold"/>
                                        <p:tgtEl>
                                          <p:spTgt spid="23"/>
                                        </p:tgtEl>
                                        <p:attrNameLst>
                                          <p:attrName>ppt_x</p:attrName>
                                        </p:attrNameLst>
                                      </p:cBhvr>
                                      <p:tavLst>
                                        <p:tav tm="0">
                                          <p:val>
                                            <p:strVal val="#ppt_x"/>
                                          </p:val>
                                        </p:tav>
                                        <p:tav tm="100000">
                                          <p:val>
                                            <p:strVal val="#ppt_x"/>
                                          </p:val>
                                        </p:tav>
                                      </p:tavLst>
                                    </p:anim>
                                    <p:anim calcmode="lin" valueType="num">
                                      <p:cBhvr>
                                        <p:cTn id="2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3" grpId="0"/>
      <p:bldP spid="2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295297" y="2084850"/>
            <a:ext cx="9599817" cy="2688299"/>
          </a:xfrm>
          <a:prstGeom prst="rect">
            <a:avLst/>
          </a:prstGeom>
          <a:solidFill>
            <a:schemeClr val="tx1">
              <a:lumMod val="75000"/>
              <a:lumOff val="25000"/>
              <a:alpha val="3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2350790" y="2887436"/>
            <a:ext cx="1082982" cy="108312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03</a:t>
            </a:r>
            <a:endParaRPr lang="zh-CN" altLang="en-US" sz="3200" b="1" dirty="0"/>
          </a:p>
        </p:txBody>
      </p:sp>
      <p:sp>
        <p:nvSpPr>
          <p:cNvPr id="8" name="TextBox 2"/>
          <p:cNvSpPr txBox="1"/>
          <p:nvPr/>
        </p:nvSpPr>
        <p:spPr>
          <a:xfrm>
            <a:off x="3649830" y="2989943"/>
            <a:ext cx="6693847" cy="830997"/>
          </a:xfrm>
          <a:prstGeom prst="rect">
            <a:avLst/>
          </a:prstGeom>
          <a:noFill/>
        </p:spPr>
        <p:txBody>
          <a:bodyPr wrap="square" rtlCol="0">
            <a:spAutoFit/>
          </a:bodyPr>
          <a:lstStyle/>
          <a:p>
            <a:r>
              <a:rPr lang="zh-CN" altLang="en-US" sz="4800" b="1" dirty="0">
                <a:solidFill>
                  <a:schemeClr val="bg1"/>
                </a:solidFill>
              </a:rPr>
              <a:t>郑伊宏同学的读者体会</a:t>
            </a:r>
            <a:endParaRPr lang="zh-CN" altLang="en-US" sz="4800" b="1"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200" advTm="2303">
        <p14:prism/>
      </p:transition>
    </mc:Choice>
    <mc:Fallback>
      <p:transition spd="slow" advTm="2303">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4625" y="1844824"/>
            <a:ext cx="12225037" cy="5153793"/>
          </a:xfrm>
          <a:prstGeom prst="rect">
            <a:avLst/>
          </a:prstGeom>
        </p:spPr>
      </p:pic>
      <p:sp>
        <p:nvSpPr>
          <p:cNvPr id="7" name="矩形 6"/>
          <p:cNvSpPr/>
          <p:nvPr/>
        </p:nvSpPr>
        <p:spPr>
          <a:xfrm>
            <a:off x="0" y="2030733"/>
            <a:ext cx="12225037" cy="2736304"/>
          </a:xfrm>
          <a:prstGeom prst="rect">
            <a:avLst/>
          </a:prstGeom>
          <a:solidFill>
            <a:schemeClr val="tx1">
              <a:lumMod val="75000"/>
              <a:lumOff val="2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TextBox 7"/>
          <p:cNvSpPr txBox="1"/>
          <p:nvPr/>
        </p:nvSpPr>
        <p:spPr>
          <a:xfrm>
            <a:off x="1136875" y="2849484"/>
            <a:ext cx="10070899" cy="2122697"/>
          </a:xfrm>
          <a:prstGeom prst="rect">
            <a:avLst/>
          </a:prstGeom>
          <a:noFill/>
        </p:spPr>
        <p:txBody>
          <a:bodyPr wrap="square" rtlCol="0">
            <a:spAutoFit/>
          </a:bodyPr>
          <a:lstStyle/>
          <a:p>
            <a:pPr>
              <a:lnSpc>
                <a:spcPct val="150000"/>
              </a:lnSpc>
            </a:pPr>
            <a:r>
              <a:rPr lang="zh-CN" altLang="en-US" sz="1800" dirty="0">
                <a:solidFill>
                  <a:schemeClr val="bg1"/>
                </a:solidFill>
                <a:latin typeface="微软雅黑 Light" panose="020B0502040204020203" pitchFamily="34" charset="-122"/>
                <a:ea typeface="微软雅黑 Light" panose="020B0502040204020203" pitchFamily="34" charset="-122"/>
                <a:cs typeface="Open Sans" pitchFamily="34" charset="0"/>
              </a:rPr>
              <a:t>作者对什么是真正的永存给出了自己的看法。如果永存是消除死亡，消除对后代的需要，那么对世界的热情对未来的希望都会随时间而消磨殆尽，甚至连死亡也变得无足轻重，即使肉体一直年轻，灵魂却已然如死水，鲜活不在、波澜不起。因此，培育孩子，让他们承载着我们的希望、真理和传统，取代我们的位置，用希望和激情去创造这个世界，改变这个世界，让生命不断延续才是永恒。	</a:t>
            </a:r>
            <a:endParaRPr lang="zh-CN" altLang="en-US" sz="1800" dirty="0">
              <a:solidFill>
                <a:schemeClr val="bg1"/>
              </a:solidFill>
              <a:latin typeface="微软雅黑 Light" panose="020B0502040204020203" pitchFamily="34" charset="-122"/>
              <a:ea typeface="微软雅黑 Light" panose="020B0502040204020203" pitchFamily="34" charset="-122"/>
              <a:cs typeface="Open Sans" pitchFamily="34" charset="0"/>
            </a:endParaRPr>
          </a:p>
        </p:txBody>
      </p:sp>
      <p:sp>
        <p:nvSpPr>
          <p:cNvPr id="9" name="TextBox 8"/>
          <p:cNvSpPr txBox="1"/>
          <p:nvPr/>
        </p:nvSpPr>
        <p:spPr>
          <a:xfrm>
            <a:off x="1136875" y="2197435"/>
            <a:ext cx="4670299" cy="501612"/>
          </a:xfrm>
          <a:prstGeom prst="rect">
            <a:avLst/>
          </a:prstGeom>
          <a:noFill/>
        </p:spPr>
        <p:txBody>
          <a:bodyPr wrap="square" rtlCol="0">
            <a:spAutoFit/>
          </a:bodyPr>
          <a:lstStyle/>
          <a:p>
            <a:pPr>
              <a:lnSpc>
                <a:spcPct val="150000"/>
              </a:lnSpc>
            </a:pPr>
            <a:r>
              <a:rPr lang="zh-CN" altLang="en-US" sz="2000" b="1" dirty="0">
                <a:solidFill>
                  <a:schemeClr val="bg1"/>
                </a:solidFill>
              </a:rPr>
              <a:t>郑伊宏同学的读者体会、评论与感触</a:t>
            </a:r>
            <a:endParaRPr lang="zh-CN" altLang="en-US" sz="2000" b="1" dirty="0">
              <a:solidFill>
                <a:schemeClr val="bg1"/>
              </a:solidFill>
            </a:endParaRPr>
          </a:p>
        </p:txBody>
      </p:sp>
      <p:grpSp>
        <p:nvGrpSpPr>
          <p:cNvPr id="13" name="组合 12"/>
          <p:cNvGrpSpPr/>
          <p:nvPr/>
        </p:nvGrpSpPr>
        <p:grpSpPr>
          <a:xfrm>
            <a:off x="0" y="116632"/>
            <a:ext cx="3109431" cy="576064"/>
            <a:chOff x="3563888" y="1131590"/>
            <a:chExt cx="2332380" cy="432048"/>
          </a:xfrm>
        </p:grpSpPr>
        <p:sp>
          <p:nvSpPr>
            <p:cNvPr id="14" name="TextBox 11"/>
            <p:cNvSpPr txBox="1"/>
            <p:nvPr/>
          </p:nvSpPr>
          <p:spPr>
            <a:xfrm>
              <a:off x="3922872" y="1209115"/>
              <a:ext cx="1973396" cy="276999"/>
            </a:xfrm>
            <a:prstGeom prst="rect">
              <a:avLst/>
            </a:prstGeom>
            <a:noFill/>
            <a:ln w="12700">
              <a:solidFill>
                <a:schemeClr val="tx1">
                  <a:lumMod val="65000"/>
                  <a:lumOff val="35000"/>
                </a:schemeClr>
              </a:solidFill>
            </a:ln>
          </p:spPr>
          <p:txBody>
            <a:bodyPr wrap="none" rtlCol="0">
              <a:spAutoFit/>
            </a:bodyPr>
            <a:lstStyle/>
            <a:p>
              <a:r>
                <a:rPr lang="zh-CN" altLang="en-US" sz="1800" b="1" dirty="0"/>
                <a:t>  郑伊宏同学的读者体会</a:t>
              </a:r>
              <a:endParaRPr lang="zh-CN" altLang="en-US" sz="1800" b="1" dirty="0"/>
            </a:p>
          </p:txBody>
        </p:sp>
        <p:sp>
          <p:nvSpPr>
            <p:cNvPr id="15" name="矩形 14"/>
            <p:cNvSpPr/>
            <p:nvPr/>
          </p:nvSpPr>
          <p:spPr>
            <a:xfrm>
              <a:off x="3563888" y="1131590"/>
              <a:ext cx="432048" cy="43204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a:t>03</a:t>
              </a:r>
              <a:endParaRPr lang="zh-CN" altLang="en-US" sz="1300" b="1" dirty="0"/>
            </a:p>
          </p:txBody>
        </p:sp>
      </p:grpSp>
    </p:spTree>
  </p:cSld>
  <p:clrMapOvr>
    <a:masterClrMapping/>
  </p:clrMapOvr>
  <mc:AlternateContent xmlns:mc="http://schemas.openxmlformats.org/markup-compatibility/2006">
    <mc:Choice xmlns:p14="http://schemas.microsoft.com/office/powerpoint/2010/main" Requires="p14">
      <p:transition spd="slow" p14:dur="1200" advTm="2359">
        <p14:prism/>
      </p:transition>
    </mc:Choice>
    <mc:Fallback>
      <p:transition spd="slow" advTm="235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295297" y="2084849"/>
            <a:ext cx="9599817" cy="2688299"/>
          </a:xfrm>
          <a:prstGeom prst="rect">
            <a:avLst/>
          </a:prstGeom>
          <a:solidFill>
            <a:schemeClr val="tx1">
              <a:lumMod val="75000"/>
              <a:lumOff val="25000"/>
              <a:alpha val="3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2351279" y="2887439"/>
            <a:ext cx="1082982" cy="108312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04</a:t>
            </a:r>
            <a:endParaRPr lang="zh-CN" altLang="en-US" sz="3200" b="1" dirty="0"/>
          </a:p>
        </p:txBody>
      </p:sp>
      <p:sp>
        <p:nvSpPr>
          <p:cNvPr id="8" name="TextBox 2"/>
          <p:cNvSpPr txBox="1"/>
          <p:nvPr/>
        </p:nvSpPr>
        <p:spPr>
          <a:xfrm>
            <a:off x="3649830" y="2989943"/>
            <a:ext cx="6693847" cy="830997"/>
          </a:xfrm>
          <a:prstGeom prst="rect">
            <a:avLst/>
          </a:prstGeom>
          <a:noFill/>
        </p:spPr>
        <p:txBody>
          <a:bodyPr wrap="square" rtlCol="0">
            <a:spAutoFit/>
          </a:bodyPr>
          <a:lstStyle/>
          <a:p>
            <a:r>
              <a:rPr lang="zh-CN" altLang="en-US" sz="4800" b="1" dirty="0">
                <a:solidFill>
                  <a:schemeClr val="bg1"/>
                </a:solidFill>
              </a:rPr>
              <a:t>篮维莹同学的读者体会</a:t>
            </a:r>
            <a:endParaRPr lang="zh-CN" altLang="en-US" sz="4800" b="1" dirty="0">
              <a:solidFill>
                <a:schemeClr val="bg1"/>
              </a:solidFill>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200" advTm="3878">
        <p14:prism/>
      </p:transition>
    </mc:Choice>
    <mc:Fallback>
      <p:transition spd="slow" advTm="3878">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图片 5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 y="1322918"/>
            <a:ext cx="12190413" cy="5535082"/>
          </a:xfrm>
          <a:prstGeom prst="rect">
            <a:avLst/>
          </a:prstGeom>
        </p:spPr>
      </p:pic>
      <p:sp>
        <p:nvSpPr>
          <p:cNvPr id="59" name="矩形 58"/>
          <p:cNvSpPr/>
          <p:nvPr/>
        </p:nvSpPr>
        <p:spPr>
          <a:xfrm>
            <a:off x="-7753" y="1322918"/>
            <a:ext cx="12198165" cy="3690258"/>
          </a:xfrm>
          <a:prstGeom prst="rect">
            <a:avLst/>
          </a:prstGeom>
          <a:solidFill>
            <a:schemeClr val="bg1">
              <a:lumMod val="5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TextBox 60"/>
          <p:cNvSpPr txBox="1"/>
          <p:nvPr/>
        </p:nvSpPr>
        <p:spPr>
          <a:xfrm>
            <a:off x="1136875" y="2132856"/>
            <a:ext cx="9854875" cy="3369192"/>
          </a:xfrm>
          <a:prstGeom prst="rect">
            <a:avLst/>
          </a:prstGeom>
          <a:noFill/>
        </p:spPr>
        <p:txBody>
          <a:bodyPr wrap="square" rtlCol="0">
            <a:spAutoFit/>
          </a:bodyPr>
          <a:lstStyle/>
          <a:p>
            <a:pPr>
              <a:lnSpc>
                <a:spcPct val="150000"/>
              </a:lnSpc>
            </a:pPr>
            <a:r>
              <a:rPr lang="zh-CN" altLang="en-US" sz="1800" dirty="0">
                <a:solidFill>
                  <a:schemeClr val="bg1"/>
                </a:solidFill>
                <a:latin typeface="微软雅黑 Light" panose="020B0502040204020203" pitchFamily="34" charset="-122"/>
                <a:ea typeface="微软雅黑 Light" panose="020B0502040204020203" pitchFamily="34" charset="-122"/>
                <a:cs typeface="Open Sans" pitchFamily="34" charset="0"/>
              </a:rPr>
              <a:t>作者一方面说追求长寿是没有意义的，另一方面认为长寿是美好的。之所以说长寿没有意义应该是指上一代的长寿会耽误下一代发展，对世界的热情耗尽了后活着显然是多余的。而长寿是美好的是想表示超越生命的东西比长寿更加重要，更应该得到重视。</a:t>
            </a:r>
            <a:endParaRPr lang="en-US" altLang="zh-CN" sz="1800" dirty="0">
              <a:solidFill>
                <a:schemeClr val="bg1"/>
              </a:solidFill>
              <a:latin typeface="微软雅黑 Light" panose="020B0502040204020203" pitchFamily="34" charset="-122"/>
              <a:ea typeface="微软雅黑 Light" panose="020B0502040204020203" pitchFamily="34" charset="-122"/>
              <a:cs typeface="Open Sans" pitchFamily="34" charset="0"/>
            </a:endParaRPr>
          </a:p>
          <a:p>
            <a:pPr>
              <a:lnSpc>
                <a:spcPct val="150000"/>
              </a:lnSpc>
            </a:pPr>
            <a:endParaRPr lang="zh-CN" altLang="en-US" sz="1800" dirty="0">
              <a:solidFill>
                <a:schemeClr val="bg1"/>
              </a:solidFill>
              <a:latin typeface="微软雅黑 Light" panose="020B0502040204020203" pitchFamily="34" charset="-122"/>
              <a:ea typeface="微软雅黑 Light" panose="020B0502040204020203" pitchFamily="34" charset="-122"/>
              <a:cs typeface="Open Sans" pitchFamily="34" charset="0"/>
            </a:endParaRPr>
          </a:p>
          <a:p>
            <a:pPr>
              <a:lnSpc>
                <a:spcPct val="150000"/>
              </a:lnSpc>
            </a:pPr>
            <a:r>
              <a:rPr lang="zh-CN" altLang="en-US" sz="1800" dirty="0">
                <a:solidFill>
                  <a:schemeClr val="bg1"/>
                </a:solidFill>
                <a:latin typeface="微软雅黑 Light" panose="020B0502040204020203" pitchFamily="34" charset="-122"/>
                <a:ea typeface="微软雅黑 Light" panose="020B0502040204020203" pitchFamily="34" charset="-122"/>
                <a:cs typeface="Open Sans" pitchFamily="34" charset="0"/>
              </a:rPr>
              <a:t>我认为人只要活得有意义并且对社会发展有贡献，是否长寿并无大碍。有些年轻人对生活没了热诚就如同作者所形容的长寿老人，虽然活着但已经永久沉睡。而有些老年人对生活仍然有追求，凭其丰富的阅历仍然可以创造出许多比生命崇高的东西。无论是哪种人，最终都会离世，将他们除了生命之外的重要东西传递给下一代，达到生命的传承。</a:t>
            </a:r>
            <a:endParaRPr lang="zh-CN" altLang="en-US" sz="1800" dirty="0">
              <a:solidFill>
                <a:schemeClr val="bg1"/>
              </a:solidFill>
              <a:latin typeface="微软雅黑 Light" panose="020B0502040204020203" pitchFamily="34" charset="-122"/>
              <a:ea typeface="微软雅黑 Light" panose="020B0502040204020203" pitchFamily="34" charset="-122"/>
              <a:cs typeface="Open Sans" pitchFamily="34" charset="0"/>
            </a:endParaRPr>
          </a:p>
        </p:txBody>
      </p:sp>
      <p:sp>
        <p:nvSpPr>
          <p:cNvPr id="10" name="TextBox 8"/>
          <p:cNvSpPr txBox="1"/>
          <p:nvPr/>
        </p:nvSpPr>
        <p:spPr>
          <a:xfrm>
            <a:off x="1136875" y="1484784"/>
            <a:ext cx="4598291" cy="501612"/>
          </a:xfrm>
          <a:prstGeom prst="rect">
            <a:avLst/>
          </a:prstGeom>
          <a:noFill/>
        </p:spPr>
        <p:txBody>
          <a:bodyPr wrap="square" rtlCol="0">
            <a:spAutoFit/>
          </a:bodyPr>
          <a:lstStyle/>
          <a:p>
            <a:pPr>
              <a:lnSpc>
                <a:spcPct val="150000"/>
              </a:lnSpc>
            </a:pPr>
            <a:r>
              <a:rPr lang="zh-CN" altLang="en-US" sz="2000" b="1" dirty="0">
                <a:solidFill>
                  <a:schemeClr val="bg1"/>
                </a:solidFill>
              </a:rPr>
              <a:t>篮维莹同学的读者体会、评论与感触</a:t>
            </a:r>
            <a:endParaRPr lang="zh-CN" altLang="en-US" sz="2000" b="1" dirty="0">
              <a:solidFill>
                <a:schemeClr val="bg1"/>
              </a:solidFill>
            </a:endParaRPr>
          </a:p>
        </p:txBody>
      </p:sp>
      <p:grpSp>
        <p:nvGrpSpPr>
          <p:cNvPr id="11" name="组合 10"/>
          <p:cNvGrpSpPr/>
          <p:nvPr/>
        </p:nvGrpSpPr>
        <p:grpSpPr>
          <a:xfrm>
            <a:off x="-2" y="116632"/>
            <a:ext cx="3109431" cy="576064"/>
            <a:chOff x="3563888" y="1131590"/>
            <a:chExt cx="2332380" cy="432048"/>
          </a:xfrm>
        </p:grpSpPr>
        <p:sp>
          <p:nvSpPr>
            <p:cNvPr id="12" name="TextBox 11"/>
            <p:cNvSpPr txBox="1"/>
            <p:nvPr/>
          </p:nvSpPr>
          <p:spPr>
            <a:xfrm>
              <a:off x="3922872" y="1209115"/>
              <a:ext cx="1973396" cy="276999"/>
            </a:xfrm>
            <a:prstGeom prst="rect">
              <a:avLst/>
            </a:prstGeom>
            <a:noFill/>
            <a:ln w="12700">
              <a:solidFill>
                <a:schemeClr val="tx1">
                  <a:lumMod val="65000"/>
                  <a:lumOff val="35000"/>
                </a:schemeClr>
              </a:solidFill>
            </a:ln>
          </p:spPr>
          <p:txBody>
            <a:bodyPr wrap="none" rtlCol="0">
              <a:spAutoFit/>
            </a:bodyPr>
            <a:lstStyle/>
            <a:p>
              <a:r>
                <a:rPr lang="zh-CN" altLang="en-US" sz="1800" b="1" dirty="0"/>
                <a:t>  篮维莹同学的读者体会</a:t>
              </a:r>
              <a:endParaRPr lang="zh-CN" altLang="en-US" sz="1800" b="1" dirty="0"/>
            </a:p>
          </p:txBody>
        </p:sp>
        <p:sp>
          <p:nvSpPr>
            <p:cNvPr id="13" name="矩形 12"/>
            <p:cNvSpPr/>
            <p:nvPr/>
          </p:nvSpPr>
          <p:spPr>
            <a:xfrm>
              <a:off x="3563888" y="1131590"/>
              <a:ext cx="432048" cy="43204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a:t>04</a:t>
              </a:r>
              <a:endParaRPr lang="zh-CN" altLang="en-US" sz="1300" b="1" dirty="0"/>
            </a:p>
          </p:txBody>
        </p:sp>
      </p:grpSp>
    </p:spTree>
  </p:cSld>
  <p:clrMapOvr>
    <a:masterClrMapping/>
  </p:clrMapOvr>
  <mc:AlternateContent xmlns:mc="http://schemas.openxmlformats.org/markup-compatibility/2006">
    <mc:Choice xmlns:p14="http://schemas.microsoft.com/office/powerpoint/2010/main" Requires="p14">
      <p:transition spd="slow" p14:dur="1200" advTm="2602">
        <p14:prism/>
      </p:transition>
    </mc:Choice>
    <mc:Fallback>
      <p:transition spd="slow" advTm="260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40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1000"/>
                                        <p:tgtEl>
                                          <p:spTgt spid="61"/>
                                        </p:tgtEl>
                                      </p:cBhvr>
                                    </p:animEffect>
                                    <p:anim calcmode="lin" valueType="num">
                                      <p:cBhvr>
                                        <p:cTn id="8" dur="1000" fill="hold"/>
                                        <p:tgtEl>
                                          <p:spTgt spid="61"/>
                                        </p:tgtEl>
                                        <p:attrNameLst>
                                          <p:attrName>ppt_x</p:attrName>
                                        </p:attrNameLst>
                                      </p:cBhvr>
                                      <p:tavLst>
                                        <p:tav tm="0">
                                          <p:val>
                                            <p:strVal val="#ppt_x"/>
                                          </p:val>
                                        </p:tav>
                                        <p:tav tm="100000">
                                          <p:val>
                                            <p:strVal val="#ppt_x"/>
                                          </p:val>
                                        </p:tav>
                                      </p:tavLst>
                                    </p:anim>
                                    <p:anim calcmode="lin" valueType="num">
                                      <p:cBhvr>
                                        <p:cTn id="9" dur="1000" fill="hold"/>
                                        <p:tgtEl>
                                          <p:spTgt spid="61"/>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 y="0"/>
            <a:ext cx="12190413" cy="6858000"/>
          </a:xfrm>
          <a:prstGeom prst="rect">
            <a:avLst/>
          </a:prstGeom>
        </p:spPr>
      </p:pic>
      <p:sp>
        <p:nvSpPr>
          <p:cNvPr id="4" name="矩形 3"/>
          <p:cNvSpPr/>
          <p:nvPr/>
        </p:nvSpPr>
        <p:spPr>
          <a:xfrm>
            <a:off x="335317" y="260648"/>
            <a:ext cx="11519780" cy="6336704"/>
          </a:xfrm>
          <a:custGeom>
            <a:avLst/>
            <a:gdLst/>
            <a:ahLst/>
            <a:cxnLst/>
            <a:rect l="l" t="t" r="r" b="b"/>
            <a:pathLst>
              <a:path w="8640960" h="4752528">
                <a:moveTo>
                  <a:pt x="0" y="0"/>
                </a:moveTo>
                <a:lnTo>
                  <a:pt x="8640960" y="0"/>
                </a:lnTo>
                <a:lnTo>
                  <a:pt x="8640960" y="2000422"/>
                </a:lnTo>
                <a:lnTo>
                  <a:pt x="8209646" y="2250584"/>
                </a:lnTo>
                <a:lnTo>
                  <a:pt x="8640960" y="2500746"/>
                </a:lnTo>
                <a:lnTo>
                  <a:pt x="8640960" y="4752528"/>
                </a:lnTo>
                <a:lnTo>
                  <a:pt x="0" y="4752528"/>
                </a:lnTo>
                <a:lnTo>
                  <a:pt x="0" y="2500746"/>
                </a:lnTo>
                <a:lnTo>
                  <a:pt x="431314" y="2250584"/>
                </a:lnTo>
                <a:lnTo>
                  <a:pt x="0" y="2000422"/>
                </a:lnTo>
                <a:close/>
              </a:path>
            </a:pathLst>
          </a:custGeom>
          <a:solidFill>
            <a:schemeClr val="bg1">
              <a:alpha val="86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等腰三角形 8"/>
          <p:cNvSpPr/>
          <p:nvPr/>
        </p:nvSpPr>
        <p:spPr>
          <a:xfrm rot="5400000">
            <a:off x="-505564" y="2829821"/>
            <a:ext cx="1056117" cy="910327"/>
          </a:xfrm>
          <a:prstGeom prst="triangle">
            <a:avLst/>
          </a:prstGeom>
          <a:solidFill>
            <a:schemeClr val="tx1">
              <a:lumMod val="85000"/>
              <a:lumOff val="1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等腰三角形 9"/>
          <p:cNvSpPr/>
          <p:nvPr/>
        </p:nvSpPr>
        <p:spPr>
          <a:xfrm rot="16200000" flipH="1">
            <a:off x="11639860" y="2829821"/>
            <a:ext cx="1056117" cy="910327"/>
          </a:xfrm>
          <a:prstGeom prst="triangle">
            <a:avLst/>
          </a:prstGeom>
          <a:solidFill>
            <a:schemeClr val="tx1">
              <a:lumMod val="85000"/>
              <a:lumOff val="1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矩形 16"/>
          <p:cNvSpPr/>
          <p:nvPr/>
        </p:nvSpPr>
        <p:spPr>
          <a:xfrm>
            <a:off x="2303784" y="2516898"/>
            <a:ext cx="7679854" cy="2136237"/>
          </a:xfrm>
          <a:prstGeom prst="rect">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2606537" y="3292628"/>
            <a:ext cx="7074347" cy="584775"/>
          </a:xfrm>
          <a:prstGeom prst="rect">
            <a:avLst/>
          </a:prstGeom>
          <a:noFill/>
        </p:spPr>
        <p:txBody>
          <a:bodyPr wrap="square" rtlCol="0">
            <a:spAutoFit/>
          </a:bodyPr>
          <a:lstStyle/>
          <a:p>
            <a:pPr algn="ctr"/>
            <a:r>
              <a:rPr lang="en-US" altLang="zh-CN" sz="3200" b="1" dirty="0">
                <a:cs typeface="+mn-ea"/>
                <a:sym typeface="+mn-lt"/>
              </a:rPr>
              <a:t>The Permanent Limitations of Biology</a:t>
            </a:r>
            <a:endParaRPr lang="en-US" altLang="zh-CN" sz="3200" b="1" dirty="0">
              <a:cs typeface="+mn-ea"/>
              <a:sym typeface="+mn-lt"/>
            </a:endParaRPr>
          </a:p>
        </p:txBody>
      </p:sp>
      <p:sp>
        <p:nvSpPr>
          <p:cNvPr id="19" name="圆角矩形 18"/>
          <p:cNvSpPr/>
          <p:nvPr/>
        </p:nvSpPr>
        <p:spPr>
          <a:xfrm>
            <a:off x="4799062" y="4917920"/>
            <a:ext cx="2880320" cy="872817"/>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800" dirty="0">
                <a:latin typeface="宋体" panose="02010600030101010101" pitchFamily="2" charset="-122"/>
                <a:ea typeface="宋体" panose="02010600030101010101" pitchFamily="2" charset="-122"/>
              </a:rPr>
              <a:t>Page 275-279    </a:t>
            </a:r>
            <a:r>
              <a:rPr lang="zh-CN" altLang="en-US" sz="1800" dirty="0">
                <a:latin typeface="宋体" panose="02010600030101010101" pitchFamily="2" charset="-122"/>
                <a:ea typeface="宋体" panose="02010600030101010101" pitchFamily="2" charset="-122"/>
              </a:rPr>
              <a:t>汤梦夏</a:t>
            </a:r>
            <a:endParaRPr lang="en-US" altLang="zh-CN" sz="1800" dirty="0">
              <a:latin typeface="宋体" panose="02010600030101010101" pitchFamily="2" charset="-122"/>
              <a:ea typeface="宋体" panose="02010600030101010101" pitchFamily="2" charset="-122"/>
            </a:endParaRPr>
          </a:p>
          <a:p>
            <a:r>
              <a:rPr lang="en-US" altLang="zh-CN" sz="1800" dirty="0">
                <a:latin typeface="宋体" panose="02010600030101010101" pitchFamily="2" charset="-122"/>
                <a:ea typeface="宋体" panose="02010600030101010101" pitchFamily="2" charset="-122"/>
              </a:rPr>
              <a:t>Page 279-280    </a:t>
            </a:r>
            <a:r>
              <a:rPr lang="zh-CN" altLang="en-US" sz="1800" dirty="0">
                <a:latin typeface="宋体" panose="02010600030101010101" pitchFamily="2" charset="-122"/>
                <a:ea typeface="宋体" panose="02010600030101010101" pitchFamily="2" charset="-122"/>
              </a:rPr>
              <a:t>管峻</a:t>
            </a:r>
            <a:endParaRPr lang="en-US" altLang="zh-CN" sz="1800" dirty="0">
              <a:latin typeface="宋体" panose="02010600030101010101" pitchFamily="2" charset="-122"/>
              <a:ea typeface="宋体" panose="02010600030101010101" pitchFamily="2" charset="-122"/>
            </a:endParaRPr>
          </a:p>
          <a:p>
            <a:r>
              <a:rPr lang="en-US" altLang="zh-CN" sz="1800" dirty="0">
                <a:latin typeface="宋体" panose="02010600030101010101" pitchFamily="2" charset="-122"/>
                <a:ea typeface="宋体" panose="02010600030101010101" pitchFamily="2" charset="-122"/>
              </a:rPr>
              <a:t>Page 280-281    </a:t>
            </a:r>
            <a:r>
              <a:rPr lang="zh-CN" altLang="en-US" sz="1800" dirty="0">
                <a:latin typeface="宋体" panose="02010600030101010101" pitchFamily="2" charset="-122"/>
                <a:ea typeface="宋体" panose="02010600030101010101" pitchFamily="2" charset="-122"/>
              </a:rPr>
              <a:t>何泽群</a:t>
            </a:r>
            <a:endParaRPr lang="en-US" altLang="zh-CN" sz="1800" dirty="0">
              <a:latin typeface="宋体" panose="02010600030101010101" pitchFamily="2" charset="-122"/>
              <a:ea typeface="宋体" panose="02010600030101010101" pitchFamily="2" charset="-122"/>
            </a:endParaRPr>
          </a:p>
        </p:txBody>
      </p:sp>
      <p:pic>
        <p:nvPicPr>
          <p:cNvPr id="2" name="Keith Kenniff - Receives">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1393626" y="1196752"/>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Tm="3112"/>
    </mc:Choice>
    <mc:Fallback>
      <p:transition advTm="31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50"/>
                                        <p:tgtEl>
                                          <p:spTgt spid="10"/>
                                        </p:tgtEl>
                                      </p:cBhvr>
                                    </p:animEffect>
                                    <p:anim calcmode="lin" valueType="num">
                                      <p:cBhvr>
                                        <p:cTn id="13" dur="250" fill="hold"/>
                                        <p:tgtEl>
                                          <p:spTgt spid="10"/>
                                        </p:tgtEl>
                                        <p:attrNameLst>
                                          <p:attrName>ppt_x</p:attrName>
                                        </p:attrNameLst>
                                      </p:cBhvr>
                                      <p:tavLst>
                                        <p:tav tm="0">
                                          <p:val>
                                            <p:strVal val="#ppt_x"/>
                                          </p:val>
                                        </p:tav>
                                        <p:tav tm="100000">
                                          <p:val>
                                            <p:strVal val="#ppt_x"/>
                                          </p:val>
                                        </p:tav>
                                      </p:tavLst>
                                    </p:anim>
                                    <p:anim calcmode="lin" valueType="num">
                                      <p:cBhvr>
                                        <p:cTn id="14" dur="250" fill="hold"/>
                                        <p:tgtEl>
                                          <p:spTgt spid="10"/>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750"/>
                                        <p:tgtEl>
                                          <p:spTgt spid="13"/>
                                        </p:tgtEl>
                                      </p:cBhvr>
                                    </p:animEffect>
                                    <p:anim calcmode="lin" valueType="num">
                                      <p:cBhvr>
                                        <p:cTn id="19" dur="750" fill="hold"/>
                                        <p:tgtEl>
                                          <p:spTgt spid="13"/>
                                        </p:tgtEl>
                                        <p:attrNameLst>
                                          <p:attrName>ppt_x</p:attrName>
                                        </p:attrNameLst>
                                      </p:cBhvr>
                                      <p:tavLst>
                                        <p:tav tm="0">
                                          <p:val>
                                            <p:strVal val="#ppt_x"/>
                                          </p:val>
                                        </p:tav>
                                        <p:tav tm="100000">
                                          <p:val>
                                            <p:strVal val="#ppt_x"/>
                                          </p:val>
                                        </p:tav>
                                      </p:tavLst>
                                    </p:anim>
                                    <p:anim calcmode="lin" valueType="num">
                                      <p:cBhvr>
                                        <p:cTn id="20" dur="750" fill="hold"/>
                                        <p:tgtEl>
                                          <p:spTgt spid="13"/>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42" presetClass="entr" presetSubtype="0"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750"/>
                                        <p:tgtEl>
                                          <p:spTgt spid="19"/>
                                        </p:tgtEl>
                                      </p:cBhvr>
                                    </p:animEffect>
                                    <p:anim calcmode="lin" valueType="num">
                                      <p:cBhvr>
                                        <p:cTn id="25" dur="750" fill="hold"/>
                                        <p:tgtEl>
                                          <p:spTgt spid="19"/>
                                        </p:tgtEl>
                                        <p:attrNameLst>
                                          <p:attrName>ppt_x</p:attrName>
                                        </p:attrNameLst>
                                      </p:cBhvr>
                                      <p:tavLst>
                                        <p:tav tm="0">
                                          <p:val>
                                            <p:strVal val="#ppt_x"/>
                                          </p:val>
                                        </p:tav>
                                        <p:tav tm="100000">
                                          <p:val>
                                            <p:strVal val="#ppt_x"/>
                                          </p:val>
                                        </p:tav>
                                      </p:tavLst>
                                    </p:anim>
                                    <p:anim calcmode="lin" valueType="num">
                                      <p:cBhvr>
                                        <p:cTn id="26" dur="75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7" repeatCount="indefinite" fill="remove" display="0">
                  <p:stCondLst>
                    <p:cond delay="indefinite"/>
                  </p:stCondLst>
                  <p:endCondLst>
                    <p:cond evt="onStopAudio" delay="0">
                      <p:tgtEl>
                        <p:sldTgt/>
                      </p:tgtEl>
                    </p:cond>
                  </p:endCondLst>
                </p:cTn>
                <p:tgtEl>
                  <p:spTgt spid="2"/>
                </p:tgtEl>
              </p:cMediaNode>
            </p:audio>
          </p:childTnLst>
        </p:cTn>
      </p:par>
    </p:tnLst>
    <p:bldLst>
      <p:bldP spid="9" grpId="0" animBg="1"/>
      <p:bldP spid="10" grpId="0" animBg="1"/>
      <p:bldP spid="13" grpId="0"/>
      <p:bldP spid="1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rcRect l="47434"/>
          <a:stretch>
            <a:fillRect/>
          </a:stretch>
        </p:blipFill>
        <p:spPr>
          <a:xfrm>
            <a:off x="-930054" y="-27305"/>
            <a:ext cx="5406169" cy="6981190"/>
          </a:xfrm>
          <a:prstGeom prst="rect">
            <a:avLst/>
          </a:prstGeom>
        </p:spPr>
      </p:pic>
      <p:sp>
        <p:nvSpPr>
          <p:cNvPr id="3" name="矩形 2"/>
          <p:cNvSpPr/>
          <p:nvPr/>
        </p:nvSpPr>
        <p:spPr>
          <a:xfrm>
            <a:off x="143321" y="260717"/>
            <a:ext cx="4127921" cy="6432576"/>
          </a:xfrm>
          <a:prstGeom prst="rect">
            <a:avLst/>
          </a:prstGeom>
          <a:solidFill>
            <a:schemeClr val="bg1">
              <a:alpha val="86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295298" y="1700808"/>
            <a:ext cx="1151978" cy="3360373"/>
          </a:xfrm>
          <a:prstGeom prst="rect">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391296" y="1796819"/>
            <a:ext cx="1151978" cy="3360373"/>
          </a:xfrm>
          <a:prstGeom prst="rect">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1673742" y="2984563"/>
            <a:ext cx="415498" cy="923330"/>
          </a:xfrm>
          <a:prstGeom prst="rect">
            <a:avLst/>
          </a:prstGeom>
          <a:noFill/>
        </p:spPr>
        <p:txBody>
          <a:bodyPr wrap="none" rtlCol="0">
            <a:spAutoFit/>
          </a:bodyPr>
          <a:lstStyle/>
          <a:p>
            <a:r>
              <a:rPr lang="zh-CN" altLang="en-US" sz="1800" b="1" dirty="0"/>
              <a:t>目</a:t>
            </a:r>
            <a:endParaRPr lang="en-US" altLang="zh-CN" sz="1800" b="1" dirty="0"/>
          </a:p>
          <a:p>
            <a:endParaRPr lang="en-US" altLang="zh-CN" sz="1800" b="1" dirty="0"/>
          </a:p>
          <a:p>
            <a:r>
              <a:rPr lang="zh-CN" altLang="en-US" sz="1800" b="1" dirty="0"/>
              <a:t>录</a:t>
            </a:r>
            <a:endParaRPr lang="zh-CN" altLang="en-US" sz="1800" b="1" dirty="0"/>
          </a:p>
        </p:txBody>
      </p:sp>
      <p:grpSp>
        <p:nvGrpSpPr>
          <p:cNvPr id="7" name="组合 6"/>
          <p:cNvGrpSpPr/>
          <p:nvPr/>
        </p:nvGrpSpPr>
        <p:grpSpPr>
          <a:xfrm>
            <a:off x="4893087" y="1916171"/>
            <a:ext cx="2051893" cy="435227"/>
            <a:chOff x="4893087" y="1916171"/>
            <a:chExt cx="2051893" cy="435227"/>
          </a:xfrm>
        </p:grpSpPr>
        <p:sp>
          <p:nvSpPr>
            <p:cNvPr id="8" name="矩形 7"/>
            <p:cNvSpPr/>
            <p:nvPr/>
          </p:nvSpPr>
          <p:spPr>
            <a:xfrm>
              <a:off x="4893087" y="1916832"/>
              <a:ext cx="434509" cy="43456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01</a:t>
              </a:r>
              <a:endParaRPr lang="zh-CN" altLang="en-US" b="1" dirty="0"/>
            </a:p>
          </p:txBody>
        </p:sp>
        <p:sp>
          <p:nvSpPr>
            <p:cNvPr id="27" name="TextBox 26"/>
            <p:cNvSpPr txBox="1"/>
            <p:nvPr/>
          </p:nvSpPr>
          <p:spPr>
            <a:xfrm>
              <a:off x="5344617" y="1916171"/>
              <a:ext cx="1600363" cy="430851"/>
            </a:xfrm>
            <a:prstGeom prst="rect">
              <a:avLst/>
            </a:prstGeom>
            <a:noFill/>
          </p:spPr>
          <p:txBody>
            <a:bodyPr wrap="none" lIns="182843" tIns="91422" rIns="182843" bIns="91422" rtlCol="0">
              <a:spAutoFit/>
            </a:bodyPr>
            <a:lstStyle/>
            <a:p>
              <a:pPr algn="ctr"/>
              <a:r>
                <a:rPr lang="zh-CN" altLang="en-US" sz="1600" b="1" dirty="0">
                  <a:solidFill>
                    <a:schemeClr val="tx2"/>
                  </a:solidFill>
                  <a:latin typeface="微软雅黑" panose="020B0503020204020204" pitchFamily="34" charset="-122"/>
                  <a:cs typeface="Aparajita" panose="02020603050405020304" pitchFamily="34" charset="0"/>
                </a:rPr>
                <a:t>章节核心观点</a:t>
              </a:r>
              <a:endParaRPr lang="id-ID" sz="1600" b="1" dirty="0">
                <a:solidFill>
                  <a:schemeClr val="tx2"/>
                </a:solidFill>
                <a:latin typeface="微软雅黑" panose="020B0503020204020204" pitchFamily="34" charset="-122"/>
                <a:cs typeface="Aparajita" panose="02020603050405020304" pitchFamily="34" charset="0"/>
              </a:endParaRPr>
            </a:p>
          </p:txBody>
        </p:sp>
      </p:grpSp>
      <p:grpSp>
        <p:nvGrpSpPr>
          <p:cNvPr id="12" name="组合 11"/>
          <p:cNvGrpSpPr/>
          <p:nvPr/>
        </p:nvGrpSpPr>
        <p:grpSpPr>
          <a:xfrm>
            <a:off x="8471470" y="1916171"/>
            <a:ext cx="2925158" cy="435227"/>
            <a:chOff x="8471470" y="1916171"/>
            <a:chExt cx="2925158" cy="435227"/>
          </a:xfrm>
        </p:grpSpPr>
        <p:sp>
          <p:nvSpPr>
            <p:cNvPr id="10" name="矩形 9"/>
            <p:cNvSpPr/>
            <p:nvPr/>
          </p:nvSpPr>
          <p:spPr>
            <a:xfrm>
              <a:off x="8471470" y="1916832"/>
              <a:ext cx="434509" cy="43456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02</a:t>
              </a:r>
              <a:endParaRPr lang="zh-CN" altLang="en-US" b="1" dirty="0"/>
            </a:p>
          </p:txBody>
        </p:sp>
        <p:sp>
          <p:nvSpPr>
            <p:cNvPr id="28" name="TextBox 27"/>
            <p:cNvSpPr txBox="1"/>
            <p:nvPr/>
          </p:nvSpPr>
          <p:spPr>
            <a:xfrm>
              <a:off x="8975527" y="1916171"/>
              <a:ext cx="2421101" cy="430851"/>
            </a:xfrm>
            <a:prstGeom prst="rect">
              <a:avLst/>
            </a:prstGeom>
            <a:noFill/>
          </p:spPr>
          <p:txBody>
            <a:bodyPr wrap="none" lIns="182843" tIns="91422" rIns="182843" bIns="91422" rtlCol="0">
              <a:spAutoFit/>
            </a:bodyPr>
            <a:lstStyle/>
            <a:p>
              <a:pPr algn="ctr"/>
              <a:r>
                <a:rPr lang="zh-CN" altLang="en-US" sz="1600" b="1" dirty="0">
                  <a:solidFill>
                    <a:schemeClr val="tx2"/>
                  </a:solidFill>
                  <a:latin typeface="微软雅黑" panose="020B0503020204020204" pitchFamily="34" charset="-122"/>
                  <a:cs typeface="Aparajita" panose="02020603050405020304" pitchFamily="34" charset="0"/>
                </a:rPr>
                <a:t>汤梦夏同学的读译体会</a:t>
              </a:r>
              <a:endParaRPr lang="id-ID" sz="1600" b="1" dirty="0">
                <a:solidFill>
                  <a:schemeClr val="tx2"/>
                </a:solidFill>
                <a:latin typeface="微软雅黑" panose="020B0503020204020204" pitchFamily="34" charset="-122"/>
                <a:cs typeface="Aparajita" panose="02020603050405020304" pitchFamily="34" charset="0"/>
              </a:endParaRPr>
            </a:p>
          </p:txBody>
        </p:sp>
      </p:grpSp>
      <p:grpSp>
        <p:nvGrpSpPr>
          <p:cNvPr id="14" name="组合 13"/>
          <p:cNvGrpSpPr/>
          <p:nvPr/>
        </p:nvGrpSpPr>
        <p:grpSpPr>
          <a:xfrm>
            <a:off x="4893087" y="3140968"/>
            <a:ext cx="2624310" cy="434566"/>
            <a:chOff x="4893087" y="4218570"/>
            <a:chExt cx="2624310" cy="434566"/>
          </a:xfrm>
        </p:grpSpPr>
        <p:sp>
          <p:nvSpPr>
            <p:cNvPr id="11" name="矩形 10"/>
            <p:cNvSpPr/>
            <p:nvPr/>
          </p:nvSpPr>
          <p:spPr>
            <a:xfrm>
              <a:off x="4893087" y="4218570"/>
              <a:ext cx="434509" cy="43456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03</a:t>
              </a:r>
              <a:endParaRPr lang="zh-CN" altLang="en-US" b="1" dirty="0"/>
            </a:p>
          </p:txBody>
        </p:sp>
        <p:sp>
          <p:nvSpPr>
            <p:cNvPr id="29" name="TextBox 28"/>
            <p:cNvSpPr txBox="1"/>
            <p:nvPr/>
          </p:nvSpPr>
          <p:spPr>
            <a:xfrm>
              <a:off x="5301480" y="4222285"/>
              <a:ext cx="2215917" cy="430851"/>
            </a:xfrm>
            <a:prstGeom prst="rect">
              <a:avLst/>
            </a:prstGeom>
            <a:noFill/>
          </p:spPr>
          <p:txBody>
            <a:bodyPr wrap="none" lIns="182843" tIns="91422" rIns="182843" bIns="91422" rtlCol="0">
              <a:spAutoFit/>
            </a:bodyPr>
            <a:lstStyle/>
            <a:p>
              <a:pPr algn="ctr"/>
              <a:r>
                <a:rPr lang="zh-CN" altLang="en-US" sz="1600" b="1" dirty="0">
                  <a:solidFill>
                    <a:schemeClr val="tx2"/>
                  </a:solidFill>
                  <a:latin typeface="微软雅黑" panose="020B0503020204020204" pitchFamily="34" charset="-122"/>
                  <a:cs typeface="Aparajita" panose="02020603050405020304" pitchFamily="34" charset="0"/>
                </a:rPr>
                <a:t>管峻同学的读译体会</a:t>
              </a:r>
              <a:endParaRPr lang="id-ID" sz="1600" b="1" dirty="0">
                <a:solidFill>
                  <a:schemeClr val="tx2"/>
                </a:solidFill>
                <a:latin typeface="微软雅黑" panose="020B0503020204020204" pitchFamily="34" charset="-122"/>
                <a:cs typeface="Aparajita" panose="02020603050405020304" pitchFamily="34" charset="0"/>
              </a:endParaRPr>
            </a:p>
          </p:txBody>
        </p:sp>
      </p:grpSp>
      <p:grpSp>
        <p:nvGrpSpPr>
          <p:cNvPr id="18" name="组合 17"/>
          <p:cNvGrpSpPr/>
          <p:nvPr/>
        </p:nvGrpSpPr>
        <p:grpSpPr>
          <a:xfrm>
            <a:off x="8469072" y="3137581"/>
            <a:ext cx="2875308" cy="434566"/>
            <a:chOff x="8471470" y="1916832"/>
            <a:chExt cx="2875308" cy="434566"/>
          </a:xfrm>
        </p:grpSpPr>
        <p:sp>
          <p:nvSpPr>
            <p:cNvPr id="19" name="矩形 18"/>
            <p:cNvSpPr/>
            <p:nvPr/>
          </p:nvSpPr>
          <p:spPr>
            <a:xfrm>
              <a:off x="8471470" y="1916832"/>
              <a:ext cx="434509" cy="43456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04</a:t>
              </a:r>
              <a:endParaRPr lang="zh-CN" altLang="en-US" b="1" dirty="0"/>
            </a:p>
          </p:txBody>
        </p:sp>
        <p:sp>
          <p:nvSpPr>
            <p:cNvPr id="20" name="TextBox 27"/>
            <p:cNvSpPr txBox="1"/>
            <p:nvPr/>
          </p:nvSpPr>
          <p:spPr>
            <a:xfrm>
              <a:off x="8925677" y="1920547"/>
              <a:ext cx="2421101" cy="430851"/>
            </a:xfrm>
            <a:prstGeom prst="rect">
              <a:avLst/>
            </a:prstGeom>
            <a:noFill/>
          </p:spPr>
          <p:txBody>
            <a:bodyPr wrap="none" lIns="182843" tIns="91422" rIns="182843" bIns="91422" rtlCol="0">
              <a:spAutoFit/>
            </a:bodyPr>
            <a:lstStyle/>
            <a:p>
              <a:pPr algn="ctr"/>
              <a:r>
                <a:rPr lang="zh-CN" altLang="en-US" sz="1600" b="1" dirty="0">
                  <a:solidFill>
                    <a:schemeClr val="tx2"/>
                  </a:solidFill>
                  <a:latin typeface="微软雅黑" panose="020B0503020204020204" pitchFamily="34" charset="-122"/>
                  <a:cs typeface="Aparajita" panose="02020603050405020304" pitchFamily="34" charset="0"/>
                </a:rPr>
                <a:t>何泽群同学的读译体会</a:t>
              </a:r>
              <a:endParaRPr lang="id-ID" sz="1600" b="1" dirty="0">
                <a:solidFill>
                  <a:schemeClr val="tx2"/>
                </a:solidFill>
                <a:latin typeface="微软雅黑" panose="020B0503020204020204" pitchFamily="34" charset="-122"/>
                <a:cs typeface="Aparajita" panose="02020603050405020304" pitchFamily="34" charset="0"/>
              </a:endParaRPr>
            </a:p>
          </p:txBody>
        </p:sp>
      </p:grpSp>
      <p:grpSp>
        <p:nvGrpSpPr>
          <p:cNvPr id="21" name="组合 20"/>
          <p:cNvGrpSpPr/>
          <p:nvPr/>
        </p:nvGrpSpPr>
        <p:grpSpPr>
          <a:xfrm>
            <a:off x="4893087" y="4370566"/>
            <a:ext cx="2468071" cy="434566"/>
            <a:chOff x="8471470" y="1916832"/>
            <a:chExt cx="2468071" cy="434566"/>
          </a:xfrm>
        </p:grpSpPr>
        <p:sp>
          <p:nvSpPr>
            <p:cNvPr id="22" name="矩形 21"/>
            <p:cNvSpPr/>
            <p:nvPr/>
          </p:nvSpPr>
          <p:spPr>
            <a:xfrm>
              <a:off x="8471470" y="1916832"/>
              <a:ext cx="434509" cy="43456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05</a:t>
              </a:r>
              <a:endParaRPr lang="zh-CN" altLang="en-US" b="1" dirty="0"/>
            </a:p>
          </p:txBody>
        </p:sp>
        <p:sp>
          <p:nvSpPr>
            <p:cNvPr id="23" name="TextBox 27"/>
            <p:cNvSpPr txBox="1"/>
            <p:nvPr/>
          </p:nvSpPr>
          <p:spPr>
            <a:xfrm>
              <a:off x="8928809" y="1920547"/>
              <a:ext cx="2010732" cy="430851"/>
            </a:xfrm>
            <a:prstGeom prst="rect">
              <a:avLst/>
            </a:prstGeom>
            <a:noFill/>
          </p:spPr>
          <p:txBody>
            <a:bodyPr wrap="none" lIns="182843" tIns="91422" rIns="182843" bIns="91422" rtlCol="0">
              <a:spAutoFit/>
            </a:bodyPr>
            <a:lstStyle/>
            <a:p>
              <a:r>
                <a:rPr lang="zh-CN" altLang="en-US" sz="1600" b="1" dirty="0">
                  <a:solidFill>
                    <a:schemeClr val="tx2"/>
                  </a:solidFill>
                  <a:latin typeface="微软雅黑" panose="020B0503020204020204" pitchFamily="34" charset="-122"/>
                  <a:cs typeface="Aparajita" panose="02020603050405020304" pitchFamily="34" charset="0"/>
                </a:rPr>
                <a:t>附：专有名词译法</a:t>
              </a:r>
              <a:endParaRPr lang="id-ID" sz="1600" b="1" dirty="0">
                <a:solidFill>
                  <a:schemeClr val="tx2"/>
                </a:solidFill>
                <a:latin typeface="微软雅黑" panose="020B0503020204020204" pitchFamily="34" charset="-122"/>
                <a:cs typeface="Aparajita" panose="020206030504050203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200" advTm="5828">
        <p14:prism/>
      </p:transition>
    </mc:Choice>
    <mc:Fallback>
      <p:transition spd="slow" advTm="582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42"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1000"/>
                                        <p:tgtEl>
                                          <p:spTgt spid="18"/>
                                        </p:tgtEl>
                                      </p:cBhvr>
                                    </p:animEffect>
                                    <p:anim calcmode="lin" valueType="num">
                                      <p:cBhvr>
                                        <p:cTn id="35" dur="1000" fill="hold"/>
                                        <p:tgtEl>
                                          <p:spTgt spid="18"/>
                                        </p:tgtEl>
                                        <p:attrNameLst>
                                          <p:attrName>ppt_x</p:attrName>
                                        </p:attrNameLst>
                                      </p:cBhvr>
                                      <p:tavLst>
                                        <p:tav tm="0">
                                          <p:val>
                                            <p:strVal val="#ppt_x"/>
                                          </p:val>
                                        </p:tav>
                                        <p:tav tm="100000">
                                          <p:val>
                                            <p:strVal val="#ppt_x"/>
                                          </p:val>
                                        </p:tav>
                                      </p:tavLst>
                                    </p:anim>
                                    <p:anim calcmode="lin" valueType="num">
                                      <p:cBhvr>
                                        <p:cTn id="36" dur="1000" fill="hold"/>
                                        <p:tgtEl>
                                          <p:spTgt spid="18"/>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1000"/>
                                        <p:tgtEl>
                                          <p:spTgt spid="21"/>
                                        </p:tgtEl>
                                      </p:cBhvr>
                                    </p:animEffect>
                                    <p:anim calcmode="lin" valueType="num">
                                      <p:cBhvr>
                                        <p:cTn id="40" dur="1000" fill="hold"/>
                                        <p:tgtEl>
                                          <p:spTgt spid="21"/>
                                        </p:tgtEl>
                                        <p:attrNameLst>
                                          <p:attrName>ppt_x</p:attrName>
                                        </p:attrNameLst>
                                      </p:cBhvr>
                                      <p:tavLst>
                                        <p:tav tm="0">
                                          <p:val>
                                            <p:strVal val="#ppt_x"/>
                                          </p:val>
                                        </p:tav>
                                        <p:tav tm="100000">
                                          <p:val>
                                            <p:strVal val="#ppt_x"/>
                                          </p:val>
                                        </p:tav>
                                      </p:tavLst>
                                    </p:anim>
                                    <p:anim calcmode="lin" valueType="num">
                                      <p:cBhvr>
                                        <p:cTn id="41"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295297" y="2084849"/>
            <a:ext cx="9599817" cy="2688299"/>
          </a:xfrm>
          <a:prstGeom prst="rect">
            <a:avLst/>
          </a:prstGeom>
          <a:solidFill>
            <a:schemeClr val="tx1">
              <a:lumMod val="75000"/>
              <a:lumOff val="25000"/>
              <a:alpha val="3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2350790" y="2887438"/>
            <a:ext cx="5904165" cy="1083123"/>
            <a:chOff x="2229440" y="1946275"/>
            <a:chExt cx="4428701" cy="812342"/>
          </a:xfrm>
        </p:grpSpPr>
        <p:sp>
          <p:nvSpPr>
            <p:cNvPr id="2" name="矩形 1"/>
            <p:cNvSpPr/>
            <p:nvPr/>
          </p:nvSpPr>
          <p:spPr>
            <a:xfrm>
              <a:off x="2229440" y="1946275"/>
              <a:ext cx="812342" cy="81234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01</a:t>
              </a:r>
              <a:endParaRPr lang="zh-CN" altLang="en-US" sz="3200" b="1" dirty="0"/>
            </a:p>
          </p:txBody>
        </p:sp>
        <p:sp>
          <p:nvSpPr>
            <p:cNvPr id="3" name="TextBox 2"/>
            <p:cNvSpPr txBox="1"/>
            <p:nvPr/>
          </p:nvSpPr>
          <p:spPr>
            <a:xfrm>
              <a:off x="3203848" y="2023154"/>
              <a:ext cx="3454293" cy="623248"/>
            </a:xfrm>
            <a:prstGeom prst="rect">
              <a:avLst/>
            </a:prstGeom>
            <a:noFill/>
          </p:spPr>
          <p:txBody>
            <a:bodyPr wrap="square" rtlCol="0">
              <a:spAutoFit/>
            </a:bodyPr>
            <a:lstStyle/>
            <a:p>
              <a:r>
                <a:rPr lang="zh-CN" altLang="en-US" sz="4800" b="1" dirty="0">
                  <a:solidFill>
                    <a:schemeClr val="bg1"/>
                  </a:solidFill>
                </a:rPr>
                <a:t>章节核心观点</a:t>
              </a:r>
              <a:endParaRPr lang="zh-CN" altLang="en-US" sz="4800" b="1" dirty="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200" advTm="2323">
        <p14:prism/>
      </p:transition>
    </mc:Choice>
    <mc:Fallback>
      <p:transition spd="slow" advTm="232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2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295297" y="2084849"/>
            <a:ext cx="9599817" cy="2688299"/>
          </a:xfrm>
          <a:prstGeom prst="rect">
            <a:avLst/>
          </a:prstGeom>
          <a:solidFill>
            <a:schemeClr val="tx1">
              <a:lumMod val="75000"/>
              <a:lumOff val="25000"/>
              <a:alpha val="3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2350790" y="2887438"/>
            <a:ext cx="5904165" cy="1083123"/>
            <a:chOff x="2229440" y="1946275"/>
            <a:chExt cx="4428701" cy="812342"/>
          </a:xfrm>
        </p:grpSpPr>
        <p:sp>
          <p:nvSpPr>
            <p:cNvPr id="2" name="矩形 1"/>
            <p:cNvSpPr/>
            <p:nvPr/>
          </p:nvSpPr>
          <p:spPr>
            <a:xfrm>
              <a:off x="2229440" y="1946275"/>
              <a:ext cx="812342" cy="81234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01</a:t>
              </a:r>
              <a:endParaRPr lang="zh-CN" altLang="en-US" sz="3200" b="1" dirty="0"/>
            </a:p>
          </p:txBody>
        </p:sp>
        <p:sp>
          <p:nvSpPr>
            <p:cNvPr id="3" name="TextBox 2"/>
            <p:cNvSpPr txBox="1"/>
            <p:nvPr/>
          </p:nvSpPr>
          <p:spPr>
            <a:xfrm>
              <a:off x="3203848" y="2023154"/>
              <a:ext cx="3454293" cy="623248"/>
            </a:xfrm>
            <a:prstGeom prst="rect">
              <a:avLst/>
            </a:prstGeom>
            <a:noFill/>
          </p:spPr>
          <p:txBody>
            <a:bodyPr wrap="square" rtlCol="0">
              <a:spAutoFit/>
            </a:bodyPr>
            <a:lstStyle/>
            <a:p>
              <a:r>
                <a:rPr lang="zh-CN" altLang="en-US" sz="4800" b="1" dirty="0">
                  <a:solidFill>
                    <a:schemeClr val="bg1"/>
                  </a:solidFill>
                </a:rPr>
                <a:t>章节核心观点</a:t>
              </a:r>
              <a:endParaRPr lang="zh-CN" altLang="en-US" sz="4800" b="1" dirty="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200" advTm="2323">
        <p14:prism/>
      </p:transition>
    </mc:Choice>
    <mc:Fallback>
      <p:transition spd="slow" advTm="232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2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47"/>
          <p:cNvGrpSpPr/>
          <p:nvPr/>
        </p:nvGrpSpPr>
        <p:grpSpPr>
          <a:xfrm>
            <a:off x="646261" y="2831077"/>
            <a:ext cx="655608" cy="655779"/>
            <a:chOff x="12591574" y="4411134"/>
            <a:chExt cx="1312504" cy="1312333"/>
          </a:xfrm>
        </p:grpSpPr>
        <p:sp>
          <p:nvSpPr>
            <p:cNvPr id="8" name="Oval 49"/>
            <p:cNvSpPr/>
            <p:nvPr/>
          </p:nvSpPr>
          <p:spPr bwMode="auto">
            <a:xfrm>
              <a:off x="12591574" y="4411134"/>
              <a:ext cx="1312504" cy="1312333"/>
            </a:xfrm>
            <a:prstGeom prst="ellipse">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Light" panose="020B0502040204020203" pitchFamily="34" charset="-122"/>
                <a:cs typeface="+mn-cs"/>
              </a:endParaRPr>
            </a:p>
          </p:txBody>
        </p:sp>
        <p:sp>
          <p:nvSpPr>
            <p:cNvPr id="9" name="AutoShape 118"/>
            <p:cNvSpPr/>
            <p:nvPr/>
          </p:nvSpPr>
          <p:spPr bwMode="auto">
            <a:xfrm>
              <a:off x="12906409" y="4778440"/>
              <a:ext cx="654636" cy="562506"/>
            </a:xfrm>
            <a:custGeom>
              <a:avLst/>
              <a:gdLst>
                <a:gd name="T0" fmla="*/ 10782 w 21564"/>
                <a:gd name="T1" fmla="*/ 10800 h 21600"/>
                <a:gd name="T2" fmla="*/ 10782 w 21564"/>
                <a:gd name="T3" fmla="*/ 10800 h 21600"/>
                <a:gd name="T4" fmla="*/ 10782 w 21564"/>
                <a:gd name="T5" fmla="*/ 10800 h 21600"/>
                <a:gd name="T6" fmla="*/ 10782 w 21564"/>
                <a:gd name="T7" fmla="*/ 10800 h 21600"/>
              </a:gdLst>
              <a:ahLst/>
              <a:cxnLst>
                <a:cxn ang="0">
                  <a:pos x="T0" y="T1"/>
                </a:cxn>
                <a:cxn ang="0">
                  <a:pos x="T2" y="T3"/>
                </a:cxn>
                <a:cxn ang="0">
                  <a:pos x="T4" y="T5"/>
                </a:cxn>
                <a:cxn ang="0">
                  <a:pos x="T6" y="T7"/>
                </a:cxn>
              </a:cxnLst>
              <a:rect l="0" t="0" r="r" b="b"/>
              <a:pathLst>
                <a:path w="21564" h="21600">
                  <a:moveTo>
                    <a:pt x="20680" y="3130"/>
                  </a:moveTo>
                  <a:cubicBezTo>
                    <a:pt x="20952" y="3130"/>
                    <a:pt x="21179" y="3257"/>
                    <a:pt x="21357" y="3515"/>
                  </a:cubicBezTo>
                  <a:cubicBezTo>
                    <a:pt x="21536" y="3767"/>
                    <a:pt x="21600" y="4044"/>
                    <a:pt x="21543" y="4340"/>
                  </a:cubicBezTo>
                  <a:lnTo>
                    <a:pt x="20279" y="12471"/>
                  </a:lnTo>
                  <a:cubicBezTo>
                    <a:pt x="20230" y="12706"/>
                    <a:pt x="20128" y="12899"/>
                    <a:pt x="19969" y="13061"/>
                  </a:cubicBezTo>
                  <a:cubicBezTo>
                    <a:pt x="19810" y="13222"/>
                    <a:pt x="19614" y="13296"/>
                    <a:pt x="19389" y="13296"/>
                  </a:cubicBezTo>
                  <a:lnTo>
                    <a:pt x="6706" y="13296"/>
                  </a:lnTo>
                  <a:lnTo>
                    <a:pt x="7114" y="15660"/>
                  </a:lnTo>
                  <a:cubicBezTo>
                    <a:pt x="7146" y="15810"/>
                    <a:pt x="7214" y="15936"/>
                    <a:pt x="7319" y="16033"/>
                  </a:cubicBezTo>
                  <a:cubicBezTo>
                    <a:pt x="7424" y="16130"/>
                    <a:pt x="7539" y="16183"/>
                    <a:pt x="7666" y="16183"/>
                  </a:cubicBezTo>
                  <a:lnTo>
                    <a:pt x="17685" y="16183"/>
                  </a:lnTo>
                  <a:cubicBezTo>
                    <a:pt x="17810" y="16183"/>
                    <a:pt x="17918" y="16236"/>
                    <a:pt x="18008" y="16345"/>
                  </a:cubicBezTo>
                  <a:cubicBezTo>
                    <a:pt x="18096" y="16453"/>
                    <a:pt x="18143" y="16580"/>
                    <a:pt x="18143" y="16735"/>
                  </a:cubicBezTo>
                  <a:lnTo>
                    <a:pt x="18143" y="17831"/>
                  </a:lnTo>
                  <a:cubicBezTo>
                    <a:pt x="18143" y="17981"/>
                    <a:pt x="18099" y="18107"/>
                    <a:pt x="18013" y="18204"/>
                  </a:cubicBezTo>
                  <a:cubicBezTo>
                    <a:pt x="17927" y="18301"/>
                    <a:pt x="17817" y="18348"/>
                    <a:pt x="17685" y="18348"/>
                  </a:cubicBezTo>
                  <a:lnTo>
                    <a:pt x="15776" y="18348"/>
                  </a:lnTo>
                  <a:lnTo>
                    <a:pt x="8146" y="18348"/>
                  </a:lnTo>
                  <a:lnTo>
                    <a:pt x="6928" y="18348"/>
                  </a:lnTo>
                  <a:cubicBezTo>
                    <a:pt x="6801" y="18348"/>
                    <a:pt x="6662" y="18336"/>
                    <a:pt x="6500" y="18301"/>
                  </a:cubicBezTo>
                  <a:cubicBezTo>
                    <a:pt x="6339" y="18266"/>
                    <a:pt x="6202" y="18222"/>
                    <a:pt x="6085" y="18169"/>
                  </a:cubicBezTo>
                  <a:cubicBezTo>
                    <a:pt x="6036" y="18145"/>
                    <a:pt x="5982" y="18090"/>
                    <a:pt x="5921" y="17987"/>
                  </a:cubicBezTo>
                  <a:cubicBezTo>
                    <a:pt x="5860" y="17884"/>
                    <a:pt x="5799" y="17769"/>
                    <a:pt x="5740" y="17643"/>
                  </a:cubicBezTo>
                  <a:cubicBezTo>
                    <a:pt x="5684" y="17517"/>
                    <a:pt x="5632" y="17391"/>
                    <a:pt x="5593" y="17258"/>
                  </a:cubicBezTo>
                  <a:cubicBezTo>
                    <a:pt x="5552" y="17132"/>
                    <a:pt x="5527" y="17035"/>
                    <a:pt x="5513" y="16959"/>
                  </a:cubicBezTo>
                  <a:lnTo>
                    <a:pt x="2997" y="2669"/>
                  </a:lnTo>
                  <a:cubicBezTo>
                    <a:pt x="2965" y="2519"/>
                    <a:pt x="2897" y="2399"/>
                    <a:pt x="2791" y="2308"/>
                  </a:cubicBezTo>
                  <a:cubicBezTo>
                    <a:pt x="2686" y="2211"/>
                    <a:pt x="2569" y="2164"/>
                    <a:pt x="2444" y="2164"/>
                  </a:cubicBezTo>
                  <a:lnTo>
                    <a:pt x="457" y="2164"/>
                  </a:lnTo>
                  <a:cubicBezTo>
                    <a:pt x="151" y="2164"/>
                    <a:pt x="0" y="1982"/>
                    <a:pt x="0" y="1618"/>
                  </a:cubicBezTo>
                  <a:lnTo>
                    <a:pt x="0" y="546"/>
                  </a:lnTo>
                  <a:cubicBezTo>
                    <a:pt x="0" y="185"/>
                    <a:pt x="151" y="0"/>
                    <a:pt x="457" y="0"/>
                  </a:cubicBezTo>
                  <a:lnTo>
                    <a:pt x="3158" y="0"/>
                  </a:lnTo>
                  <a:cubicBezTo>
                    <a:pt x="3285" y="0"/>
                    <a:pt x="3432" y="17"/>
                    <a:pt x="3606" y="58"/>
                  </a:cubicBezTo>
                  <a:cubicBezTo>
                    <a:pt x="3774" y="94"/>
                    <a:pt x="3916" y="132"/>
                    <a:pt x="4026" y="167"/>
                  </a:cubicBezTo>
                  <a:cubicBezTo>
                    <a:pt x="4075" y="208"/>
                    <a:pt x="4129" y="276"/>
                    <a:pt x="4192" y="373"/>
                  </a:cubicBezTo>
                  <a:cubicBezTo>
                    <a:pt x="4261" y="470"/>
                    <a:pt x="4322" y="584"/>
                    <a:pt x="4376" y="704"/>
                  </a:cubicBezTo>
                  <a:cubicBezTo>
                    <a:pt x="4429" y="825"/>
                    <a:pt x="4478" y="951"/>
                    <a:pt x="4518" y="1072"/>
                  </a:cubicBezTo>
                  <a:cubicBezTo>
                    <a:pt x="4557" y="1198"/>
                    <a:pt x="4584" y="1301"/>
                    <a:pt x="4598" y="1377"/>
                  </a:cubicBezTo>
                  <a:lnTo>
                    <a:pt x="4916" y="3134"/>
                  </a:lnTo>
                  <a:lnTo>
                    <a:pt x="20680" y="3134"/>
                  </a:lnTo>
                  <a:close/>
                  <a:moveTo>
                    <a:pt x="6811" y="19981"/>
                  </a:moveTo>
                  <a:cubicBezTo>
                    <a:pt x="6811" y="19540"/>
                    <a:pt x="6940" y="19156"/>
                    <a:pt x="7202" y="18833"/>
                  </a:cubicBezTo>
                  <a:cubicBezTo>
                    <a:pt x="7461" y="18512"/>
                    <a:pt x="7776" y="18345"/>
                    <a:pt x="8146" y="18345"/>
                  </a:cubicBezTo>
                  <a:cubicBezTo>
                    <a:pt x="8527" y="18345"/>
                    <a:pt x="8850" y="18512"/>
                    <a:pt x="9114" y="18833"/>
                  </a:cubicBezTo>
                  <a:cubicBezTo>
                    <a:pt x="9380" y="19153"/>
                    <a:pt x="9512" y="19538"/>
                    <a:pt x="9512" y="19981"/>
                  </a:cubicBezTo>
                  <a:cubicBezTo>
                    <a:pt x="9512" y="20425"/>
                    <a:pt x="9380" y="20800"/>
                    <a:pt x="9114" y="21118"/>
                  </a:cubicBezTo>
                  <a:cubicBezTo>
                    <a:pt x="8850" y="21438"/>
                    <a:pt x="8527" y="21599"/>
                    <a:pt x="8146" y="21599"/>
                  </a:cubicBezTo>
                  <a:cubicBezTo>
                    <a:pt x="7779" y="21599"/>
                    <a:pt x="7464" y="21438"/>
                    <a:pt x="7202" y="21118"/>
                  </a:cubicBezTo>
                  <a:cubicBezTo>
                    <a:pt x="6940" y="20800"/>
                    <a:pt x="6811" y="20421"/>
                    <a:pt x="6811" y="19981"/>
                  </a:cubicBezTo>
                  <a:moveTo>
                    <a:pt x="14431" y="19981"/>
                  </a:moveTo>
                  <a:cubicBezTo>
                    <a:pt x="14431" y="19540"/>
                    <a:pt x="14563" y="19156"/>
                    <a:pt x="14822" y="18833"/>
                  </a:cubicBezTo>
                  <a:cubicBezTo>
                    <a:pt x="15084" y="18512"/>
                    <a:pt x="15399" y="18345"/>
                    <a:pt x="15778" y="18345"/>
                  </a:cubicBezTo>
                  <a:cubicBezTo>
                    <a:pt x="16143" y="18345"/>
                    <a:pt x="16458" y="18512"/>
                    <a:pt x="16720" y="18833"/>
                  </a:cubicBezTo>
                  <a:cubicBezTo>
                    <a:pt x="16981" y="19153"/>
                    <a:pt x="17113" y="19538"/>
                    <a:pt x="17113" y="19981"/>
                  </a:cubicBezTo>
                  <a:cubicBezTo>
                    <a:pt x="17113" y="20425"/>
                    <a:pt x="16981" y="20800"/>
                    <a:pt x="16720" y="21118"/>
                  </a:cubicBezTo>
                  <a:cubicBezTo>
                    <a:pt x="16460" y="21438"/>
                    <a:pt x="16145" y="21599"/>
                    <a:pt x="15778" y="21599"/>
                  </a:cubicBezTo>
                  <a:cubicBezTo>
                    <a:pt x="15412" y="21599"/>
                    <a:pt x="15094" y="21438"/>
                    <a:pt x="14830" y="21118"/>
                  </a:cubicBezTo>
                  <a:cubicBezTo>
                    <a:pt x="14563" y="20800"/>
                    <a:pt x="14431" y="20421"/>
                    <a:pt x="14431" y="19981"/>
                  </a:cubicBezTo>
                </a:path>
              </a:pathLst>
            </a:custGeom>
            <a:solidFill>
              <a:schemeClr val="bg1"/>
            </a:solidFill>
            <a:ln>
              <a:noFill/>
            </a:ln>
            <a:effectLst/>
          </p:spPr>
          <p:txBody>
            <a:bodyPr lIns="38100" tIns="38100" rIns="38100" bIns="38100" anchor="ct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es-ES" sz="2200" b="0" i="0" u="none" strike="noStrike" kern="1200" cap="none" spc="0" normalizeH="0" baseline="0" noProof="0" dirty="0">
                <a:ln>
                  <a:noFill/>
                </a:ln>
                <a:solidFill>
                  <a:srgbClr val="44CEB9"/>
                </a:solidFill>
                <a:effectLst>
                  <a:outerShdw blurRad="38100" dist="38100" dir="2700000" algn="tl">
                    <a:srgbClr val="000000"/>
                  </a:outerShdw>
                </a:effectLst>
                <a:uLnTx/>
                <a:uFillTx/>
                <a:latin typeface="Lato"/>
                <a:ea typeface="微软雅黑 Light" panose="020B0502040204020203" pitchFamily="34" charset="-122"/>
                <a:cs typeface="Lato"/>
                <a:sym typeface="Gill Sans" charset="0"/>
              </a:endParaRPr>
            </a:p>
          </p:txBody>
        </p:sp>
      </p:grpSp>
      <p:grpSp>
        <p:nvGrpSpPr>
          <p:cNvPr id="10" name="Group 62"/>
          <p:cNvGrpSpPr/>
          <p:nvPr/>
        </p:nvGrpSpPr>
        <p:grpSpPr>
          <a:xfrm>
            <a:off x="652305" y="4653566"/>
            <a:ext cx="655608" cy="655779"/>
            <a:chOff x="12591574" y="7581881"/>
            <a:chExt cx="1312504" cy="1312332"/>
          </a:xfrm>
        </p:grpSpPr>
        <p:sp>
          <p:nvSpPr>
            <p:cNvPr id="11" name="Oval 63"/>
            <p:cNvSpPr/>
            <p:nvPr/>
          </p:nvSpPr>
          <p:spPr bwMode="auto">
            <a:xfrm>
              <a:off x="12591574" y="7581881"/>
              <a:ext cx="1312504" cy="1312332"/>
            </a:xfrm>
            <a:prstGeom prst="ellipse">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Light" panose="020B0502040204020203" pitchFamily="34" charset="-122"/>
                <a:cs typeface="+mn-cs"/>
              </a:endParaRPr>
            </a:p>
          </p:txBody>
        </p:sp>
        <p:grpSp>
          <p:nvGrpSpPr>
            <p:cNvPr id="12" name="Group 64"/>
            <p:cNvGrpSpPr/>
            <p:nvPr/>
          </p:nvGrpSpPr>
          <p:grpSpPr>
            <a:xfrm>
              <a:off x="12847592" y="7855517"/>
              <a:ext cx="767350" cy="763964"/>
              <a:chOff x="-365126" y="-2462213"/>
              <a:chExt cx="4321176" cy="4302126"/>
            </a:xfrm>
            <a:solidFill>
              <a:schemeClr val="bg1"/>
            </a:solidFill>
          </p:grpSpPr>
          <p:sp>
            <p:nvSpPr>
              <p:cNvPr id="13" name="Freeform 5"/>
              <p:cNvSpPr>
                <a:spLocks noEditPoints="1"/>
              </p:cNvSpPr>
              <p:nvPr/>
            </p:nvSpPr>
            <p:spPr bwMode="auto">
              <a:xfrm>
                <a:off x="-365126" y="-2058988"/>
                <a:ext cx="3937000" cy="3898901"/>
              </a:xfrm>
              <a:custGeom>
                <a:avLst/>
                <a:gdLst>
                  <a:gd name="T0" fmla="*/ 744 w 1047"/>
                  <a:gd name="T1" fmla="*/ 26 h 1037"/>
                  <a:gd name="T2" fmla="*/ 681 w 1047"/>
                  <a:gd name="T3" fmla="*/ 0 h 1037"/>
                  <a:gd name="T4" fmla="*/ 618 w 1047"/>
                  <a:gd name="T5" fmla="*/ 26 h 1037"/>
                  <a:gd name="T6" fmla="*/ 568 w 1047"/>
                  <a:gd name="T7" fmla="*/ 77 h 1037"/>
                  <a:gd name="T8" fmla="*/ 541 w 1047"/>
                  <a:gd name="T9" fmla="*/ 140 h 1037"/>
                  <a:gd name="T10" fmla="*/ 555 w 1047"/>
                  <a:gd name="T11" fmla="*/ 187 h 1037"/>
                  <a:gd name="T12" fmla="*/ 69 w 1047"/>
                  <a:gd name="T13" fmla="*/ 382 h 1037"/>
                  <a:gd name="T14" fmla="*/ 7 w 1047"/>
                  <a:gd name="T15" fmla="*/ 460 h 1037"/>
                  <a:gd name="T16" fmla="*/ 37 w 1047"/>
                  <a:gd name="T17" fmla="*/ 556 h 1037"/>
                  <a:gd name="T18" fmla="*/ 491 w 1047"/>
                  <a:gd name="T19" fmla="*/ 1006 h 1037"/>
                  <a:gd name="T20" fmla="*/ 565 w 1047"/>
                  <a:gd name="T21" fmla="*/ 1037 h 1037"/>
                  <a:gd name="T22" fmla="*/ 567 w 1047"/>
                  <a:gd name="T23" fmla="*/ 1037 h 1037"/>
                  <a:gd name="T24" fmla="*/ 589 w 1047"/>
                  <a:gd name="T25" fmla="*/ 1035 h 1037"/>
                  <a:gd name="T26" fmla="*/ 667 w 1047"/>
                  <a:gd name="T27" fmla="*/ 969 h 1037"/>
                  <a:gd name="T28" fmla="*/ 858 w 1047"/>
                  <a:gd name="T29" fmla="*/ 491 h 1037"/>
                  <a:gd name="T30" fmla="*/ 907 w 1047"/>
                  <a:gd name="T31" fmla="*/ 506 h 1037"/>
                  <a:gd name="T32" fmla="*/ 970 w 1047"/>
                  <a:gd name="T33" fmla="*/ 480 h 1037"/>
                  <a:gd name="T34" fmla="*/ 1020 w 1047"/>
                  <a:gd name="T35" fmla="*/ 429 h 1037"/>
                  <a:gd name="T36" fmla="*/ 1047 w 1047"/>
                  <a:gd name="T37" fmla="*/ 366 h 1037"/>
                  <a:gd name="T38" fmla="*/ 1021 w 1047"/>
                  <a:gd name="T39" fmla="*/ 303 h 1037"/>
                  <a:gd name="T40" fmla="*/ 744 w 1047"/>
                  <a:gd name="T41" fmla="*/ 26 h 1037"/>
                  <a:gd name="T42" fmla="*/ 601 w 1047"/>
                  <a:gd name="T43" fmla="*/ 943 h 1037"/>
                  <a:gd name="T44" fmla="*/ 575 w 1047"/>
                  <a:gd name="T45" fmla="*/ 965 h 1037"/>
                  <a:gd name="T46" fmla="*/ 566 w 1047"/>
                  <a:gd name="T47" fmla="*/ 966 h 1037"/>
                  <a:gd name="T48" fmla="*/ 542 w 1047"/>
                  <a:gd name="T49" fmla="*/ 955 h 1037"/>
                  <a:gd name="T50" fmla="*/ 87 w 1047"/>
                  <a:gd name="T51" fmla="*/ 505 h 1037"/>
                  <a:gd name="T52" fmla="*/ 77 w 1047"/>
                  <a:gd name="T53" fmla="*/ 473 h 1037"/>
                  <a:gd name="T54" fmla="*/ 98 w 1047"/>
                  <a:gd name="T55" fmla="*/ 447 h 1037"/>
                  <a:gd name="T56" fmla="*/ 320 w 1047"/>
                  <a:gd name="T57" fmla="*/ 358 h 1037"/>
                  <a:gd name="T58" fmla="*/ 770 w 1047"/>
                  <a:gd name="T59" fmla="*/ 520 h 1037"/>
                  <a:gd name="T60" fmla="*/ 601 w 1047"/>
                  <a:gd name="T61" fmla="*/ 943 h 1037"/>
                  <a:gd name="T62" fmla="*/ 970 w 1047"/>
                  <a:gd name="T63" fmla="*/ 378 h 1037"/>
                  <a:gd name="T64" fmla="*/ 919 w 1047"/>
                  <a:gd name="T65" fmla="*/ 429 h 1037"/>
                  <a:gd name="T66" fmla="*/ 894 w 1047"/>
                  <a:gd name="T67" fmla="*/ 429 h 1037"/>
                  <a:gd name="T68" fmla="*/ 831 w 1047"/>
                  <a:gd name="T69" fmla="*/ 366 h 1037"/>
                  <a:gd name="T70" fmla="*/ 780 w 1047"/>
                  <a:gd name="T71" fmla="*/ 494 h 1037"/>
                  <a:gd name="T72" fmla="*/ 784 w 1047"/>
                  <a:gd name="T73" fmla="*/ 483 h 1037"/>
                  <a:gd name="T74" fmla="*/ 468 w 1047"/>
                  <a:gd name="T75" fmla="*/ 350 h 1037"/>
                  <a:gd name="T76" fmla="*/ 376 w 1047"/>
                  <a:gd name="T77" fmla="*/ 336 h 1037"/>
                  <a:gd name="T78" fmla="*/ 679 w 1047"/>
                  <a:gd name="T79" fmla="*/ 214 h 1037"/>
                  <a:gd name="T80" fmla="*/ 618 w 1047"/>
                  <a:gd name="T81" fmla="*/ 153 h 1037"/>
                  <a:gd name="T82" fmla="*/ 618 w 1047"/>
                  <a:gd name="T83" fmla="*/ 128 h 1037"/>
                  <a:gd name="T84" fmla="*/ 669 w 1047"/>
                  <a:gd name="T85" fmla="*/ 77 h 1037"/>
                  <a:gd name="T86" fmla="*/ 694 w 1047"/>
                  <a:gd name="T87" fmla="*/ 77 h 1037"/>
                  <a:gd name="T88" fmla="*/ 970 w 1047"/>
                  <a:gd name="T89" fmla="*/ 353 h 1037"/>
                  <a:gd name="T90" fmla="*/ 970 w 1047"/>
                  <a:gd name="T91" fmla="*/ 378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47" h="1037">
                    <a:moveTo>
                      <a:pt x="744" y="26"/>
                    </a:moveTo>
                    <a:cubicBezTo>
                      <a:pt x="727" y="10"/>
                      <a:pt x="705" y="0"/>
                      <a:pt x="681" y="0"/>
                    </a:cubicBezTo>
                    <a:cubicBezTo>
                      <a:pt x="657" y="0"/>
                      <a:pt x="635" y="10"/>
                      <a:pt x="618" y="26"/>
                    </a:cubicBezTo>
                    <a:cubicBezTo>
                      <a:pt x="568" y="77"/>
                      <a:pt x="568" y="77"/>
                      <a:pt x="568" y="77"/>
                    </a:cubicBezTo>
                    <a:cubicBezTo>
                      <a:pt x="551" y="94"/>
                      <a:pt x="541" y="116"/>
                      <a:pt x="541" y="140"/>
                    </a:cubicBezTo>
                    <a:cubicBezTo>
                      <a:pt x="541" y="157"/>
                      <a:pt x="546" y="173"/>
                      <a:pt x="555" y="187"/>
                    </a:cubicBezTo>
                    <a:cubicBezTo>
                      <a:pt x="69" y="382"/>
                      <a:pt x="69" y="382"/>
                      <a:pt x="69" y="382"/>
                    </a:cubicBezTo>
                    <a:cubicBezTo>
                      <a:pt x="37" y="396"/>
                      <a:pt x="13" y="425"/>
                      <a:pt x="7" y="460"/>
                    </a:cubicBezTo>
                    <a:cubicBezTo>
                      <a:pt x="0" y="495"/>
                      <a:pt x="11" y="531"/>
                      <a:pt x="37" y="556"/>
                    </a:cubicBezTo>
                    <a:cubicBezTo>
                      <a:pt x="491" y="1006"/>
                      <a:pt x="491" y="1006"/>
                      <a:pt x="491" y="1006"/>
                    </a:cubicBezTo>
                    <a:cubicBezTo>
                      <a:pt x="511" y="1025"/>
                      <a:pt x="537" y="1036"/>
                      <a:pt x="565" y="1037"/>
                    </a:cubicBezTo>
                    <a:cubicBezTo>
                      <a:pt x="565" y="1037"/>
                      <a:pt x="567" y="1037"/>
                      <a:pt x="567" y="1037"/>
                    </a:cubicBezTo>
                    <a:cubicBezTo>
                      <a:pt x="575" y="1037"/>
                      <a:pt x="582" y="1036"/>
                      <a:pt x="589" y="1035"/>
                    </a:cubicBezTo>
                    <a:cubicBezTo>
                      <a:pt x="625" y="1027"/>
                      <a:pt x="654" y="1003"/>
                      <a:pt x="667" y="969"/>
                    </a:cubicBezTo>
                    <a:cubicBezTo>
                      <a:pt x="858" y="491"/>
                      <a:pt x="858" y="491"/>
                      <a:pt x="858" y="491"/>
                    </a:cubicBezTo>
                    <a:cubicBezTo>
                      <a:pt x="872" y="501"/>
                      <a:pt x="889" y="506"/>
                      <a:pt x="907" y="506"/>
                    </a:cubicBezTo>
                    <a:cubicBezTo>
                      <a:pt x="931" y="506"/>
                      <a:pt x="953" y="496"/>
                      <a:pt x="970" y="480"/>
                    </a:cubicBezTo>
                    <a:cubicBezTo>
                      <a:pt x="1020" y="429"/>
                      <a:pt x="1020" y="429"/>
                      <a:pt x="1020" y="429"/>
                    </a:cubicBezTo>
                    <a:cubicBezTo>
                      <a:pt x="1037" y="412"/>
                      <a:pt x="1047" y="390"/>
                      <a:pt x="1047" y="366"/>
                    </a:cubicBezTo>
                    <a:cubicBezTo>
                      <a:pt x="1047" y="342"/>
                      <a:pt x="1037" y="319"/>
                      <a:pt x="1021" y="303"/>
                    </a:cubicBezTo>
                    <a:lnTo>
                      <a:pt x="744" y="26"/>
                    </a:lnTo>
                    <a:close/>
                    <a:moveTo>
                      <a:pt x="601" y="943"/>
                    </a:moveTo>
                    <a:cubicBezTo>
                      <a:pt x="596" y="954"/>
                      <a:pt x="586" y="962"/>
                      <a:pt x="575" y="965"/>
                    </a:cubicBezTo>
                    <a:cubicBezTo>
                      <a:pt x="572" y="965"/>
                      <a:pt x="569" y="966"/>
                      <a:pt x="566" y="966"/>
                    </a:cubicBezTo>
                    <a:cubicBezTo>
                      <a:pt x="557" y="965"/>
                      <a:pt x="549" y="962"/>
                      <a:pt x="542" y="955"/>
                    </a:cubicBezTo>
                    <a:cubicBezTo>
                      <a:pt x="87" y="505"/>
                      <a:pt x="87" y="505"/>
                      <a:pt x="87" y="505"/>
                    </a:cubicBezTo>
                    <a:cubicBezTo>
                      <a:pt x="79" y="497"/>
                      <a:pt x="75" y="485"/>
                      <a:pt x="77" y="473"/>
                    </a:cubicBezTo>
                    <a:cubicBezTo>
                      <a:pt x="79" y="462"/>
                      <a:pt x="87" y="452"/>
                      <a:pt x="98" y="447"/>
                    </a:cubicBezTo>
                    <a:cubicBezTo>
                      <a:pt x="320" y="358"/>
                      <a:pt x="320" y="358"/>
                      <a:pt x="320" y="358"/>
                    </a:cubicBezTo>
                    <a:cubicBezTo>
                      <a:pt x="470" y="408"/>
                      <a:pt x="620" y="360"/>
                      <a:pt x="770" y="520"/>
                    </a:cubicBezTo>
                    <a:lnTo>
                      <a:pt x="601" y="943"/>
                    </a:lnTo>
                    <a:close/>
                    <a:moveTo>
                      <a:pt x="970" y="378"/>
                    </a:moveTo>
                    <a:cubicBezTo>
                      <a:pt x="919" y="429"/>
                      <a:pt x="919" y="429"/>
                      <a:pt x="919" y="429"/>
                    </a:cubicBezTo>
                    <a:cubicBezTo>
                      <a:pt x="912" y="436"/>
                      <a:pt x="901" y="436"/>
                      <a:pt x="894" y="429"/>
                    </a:cubicBezTo>
                    <a:cubicBezTo>
                      <a:pt x="831" y="366"/>
                      <a:pt x="831" y="366"/>
                      <a:pt x="831" y="366"/>
                    </a:cubicBezTo>
                    <a:cubicBezTo>
                      <a:pt x="780" y="494"/>
                      <a:pt x="780" y="494"/>
                      <a:pt x="780" y="494"/>
                    </a:cubicBezTo>
                    <a:cubicBezTo>
                      <a:pt x="784" y="483"/>
                      <a:pt x="784" y="483"/>
                      <a:pt x="784" y="483"/>
                    </a:cubicBezTo>
                    <a:cubicBezTo>
                      <a:pt x="676" y="376"/>
                      <a:pt x="567" y="362"/>
                      <a:pt x="468" y="350"/>
                    </a:cubicBezTo>
                    <a:cubicBezTo>
                      <a:pt x="437" y="346"/>
                      <a:pt x="406" y="342"/>
                      <a:pt x="376" y="336"/>
                    </a:cubicBezTo>
                    <a:cubicBezTo>
                      <a:pt x="679" y="214"/>
                      <a:pt x="679" y="214"/>
                      <a:pt x="679" y="214"/>
                    </a:cubicBezTo>
                    <a:cubicBezTo>
                      <a:pt x="618" y="153"/>
                      <a:pt x="618" y="153"/>
                      <a:pt x="618" y="153"/>
                    </a:cubicBezTo>
                    <a:cubicBezTo>
                      <a:pt x="611" y="146"/>
                      <a:pt x="611" y="135"/>
                      <a:pt x="618" y="128"/>
                    </a:cubicBezTo>
                    <a:cubicBezTo>
                      <a:pt x="669" y="77"/>
                      <a:pt x="669" y="77"/>
                      <a:pt x="669" y="77"/>
                    </a:cubicBezTo>
                    <a:cubicBezTo>
                      <a:pt x="676" y="70"/>
                      <a:pt x="687" y="70"/>
                      <a:pt x="694" y="77"/>
                    </a:cubicBezTo>
                    <a:cubicBezTo>
                      <a:pt x="970" y="353"/>
                      <a:pt x="970" y="353"/>
                      <a:pt x="970" y="353"/>
                    </a:cubicBezTo>
                    <a:cubicBezTo>
                      <a:pt x="977" y="360"/>
                      <a:pt x="977" y="372"/>
                      <a:pt x="970" y="3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id-ID"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Light" panose="020B0502040204020203" pitchFamily="34" charset="-122"/>
                  <a:cs typeface="+mn-cs"/>
                </a:endParaRPr>
              </a:p>
            </p:txBody>
          </p:sp>
          <p:sp>
            <p:nvSpPr>
              <p:cNvPr id="14" name="Freeform 6"/>
              <p:cNvSpPr>
                <a:spLocks noEditPoints="1"/>
              </p:cNvSpPr>
              <p:nvPr/>
            </p:nvSpPr>
            <p:spPr bwMode="auto">
              <a:xfrm>
                <a:off x="1536700" y="-311150"/>
                <a:ext cx="669925" cy="673100"/>
              </a:xfrm>
              <a:custGeom>
                <a:avLst/>
                <a:gdLst>
                  <a:gd name="T0" fmla="*/ 89 w 178"/>
                  <a:gd name="T1" fmla="*/ 179 h 179"/>
                  <a:gd name="T2" fmla="*/ 178 w 178"/>
                  <a:gd name="T3" fmla="*/ 89 h 179"/>
                  <a:gd name="T4" fmla="*/ 89 w 178"/>
                  <a:gd name="T5" fmla="*/ 0 h 179"/>
                  <a:gd name="T6" fmla="*/ 0 w 178"/>
                  <a:gd name="T7" fmla="*/ 89 h 179"/>
                  <a:gd name="T8" fmla="*/ 89 w 178"/>
                  <a:gd name="T9" fmla="*/ 179 h 179"/>
                  <a:gd name="T10" fmla="*/ 89 w 178"/>
                  <a:gd name="T11" fmla="*/ 36 h 179"/>
                  <a:gd name="T12" fmla="*/ 143 w 178"/>
                  <a:gd name="T13" fmla="*/ 89 h 179"/>
                  <a:gd name="T14" fmla="*/ 89 w 178"/>
                  <a:gd name="T15" fmla="*/ 143 h 179"/>
                  <a:gd name="T16" fmla="*/ 35 w 178"/>
                  <a:gd name="T17" fmla="*/ 89 h 179"/>
                  <a:gd name="T18" fmla="*/ 89 w 178"/>
                  <a:gd name="T19" fmla="*/ 36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79">
                    <a:moveTo>
                      <a:pt x="89" y="179"/>
                    </a:moveTo>
                    <a:cubicBezTo>
                      <a:pt x="138" y="179"/>
                      <a:pt x="178" y="139"/>
                      <a:pt x="178" y="89"/>
                    </a:cubicBezTo>
                    <a:cubicBezTo>
                      <a:pt x="178" y="40"/>
                      <a:pt x="138" y="0"/>
                      <a:pt x="89" y="0"/>
                    </a:cubicBezTo>
                    <a:cubicBezTo>
                      <a:pt x="40" y="0"/>
                      <a:pt x="0" y="40"/>
                      <a:pt x="0" y="89"/>
                    </a:cubicBezTo>
                    <a:cubicBezTo>
                      <a:pt x="0" y="139"/>
                      <a:pt x="40" y="179"/>
                      <a:pt x="89" y="179"/>
                    </a:cubicBezTo>
                    <a:close/>
                    <a:moveTo>
                      <a:pt x="89" y="36"/>
                    </a:moveTo>
                    <a:cubicBezTo>
                      <a:pt x="119" y="36"/>
                      <a:pt x="143" y="60"/>
                      <a:pt x="143" y="89"/>
                    </a:cubicBezTo>
                    <a:cubicBezTo>
                      <a:pt x="143" y="119"/>
                      <a:pt x="119" y="143"/>
                      <a:pt x="89" y="143"/>
                    </a:cubicBezTo>
                    <a:cubicBezTo>
                      <a:pt x="59" y="143"/>
                      <a:pt x="35" y="119"/>
                      <a:pt x="35" y="89"/>
                    </a:cubicBezTo>
                    <a:cubicBezTo>
                      <a:pt x="35" y="60"/>
                      <a:pt x="59" y="36"/>
                      <a:pt x="89"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id-ID"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Light" panose="020B0502040204020203" pitchFamily="34" charset="-122"/>
                  <a:cs typeface="+mn-cs"/>
                </a:endParaRPr>
              </a:p>
            </p:txBody>
          </p:sp>
          <p:sp>
            <p:nvSpPr>
              <p:cNvPr id="15" name="Freeform 7"/>
              <p:cNvSpPr>
                <a:spLocks noEditPoints="1"/>
              </p:cNvSpPr>
              <p:nvPr/>
            </p:nvSpPr>
            <p:spPr bwMode="auto">
              <a:xfrm>
                <a:off x="3282950" y="-2462213"/>
                <a:ext cx="673100" cy="673100"/>
              </a:xfrm>
              <a:custGeom>
                <a:avLst/>
                <a:gdLst>
                  <a:gd name="T0" fmla="*/ 90 w 179"/>
                  <a:gd name="T1" fmla="*/ 0 h 179"/>
                  <a:gd name="T2" fmla="*/ 0 w 179"/>
                  <a:gd name="T3" fmla="*/ 89 h 179"/>
                  <a:gd name="T4" fmla="*/ 90 w 179"/>
                  <a:gd name="T5" fmla="*/ 179 h 179"/>
                  <a:gd name="T6" fmla="*/ 179 w 179"/>
                  <a:gd name="T7" fmla="*/ 89 h 179"/>
                  <a:gd name="T8" fmla="*/ 90 w 179"/>
                  <a:gd name="T9" fmla="*/ 0 h 179"/>
                  <a:gd name="T10" fmla="*/ 90 w 179"/>
                  <a:gd name="T11" fmla="*/ 143 h 179"/>
                  <a:gd name="T12" fmla="*/ 36 w 179"/>
                  <a:gd name="T13" fmla="*/ 89 h 179"/>
                  <a:gd name="T14" fmla="*/ 90 w 179"/>
                  <a:gd name="T15" fmla="*/ 36 h 179"/>
                  <a:gd name="T16" fmla="*/ 143 w 179"/>
                  <a:gd name="T17" fmla="*/ 89 h 179"/>
                  <a:gd name="T18" fmla="*/ 90 w 179"/>
                  <a:gd name="T19" fmla="*/ 14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0"/>
                    </a:moveTo>
                    <a:cubicBezTo>
                      <a:pt x="40" y="0"/>
                      <a:pt x="0" y="40"/>
                      <a:pt x="0" y="89"/>
                    </a:cubicBezTo>
                    <a:cubicBezTo>
                      <a:pt x="0" y="139"/>
                      <a:pt x="40" y="179"/>
                      <a:pt x="90" y="179"/>
                    </a:cubicBezTo>
                    <a:cubicBezTo>
                      <a:pt x="139" y="179"/>
                      <a:pt x="179" y="139"/>
                      <a:pt x="179" y="89"/>
                    </a:cubicBezTo>
                    <a:cubicBezTo>
                      <a:pt x="179" y="40"/>
                      <a:pt x="139" y="0"/>
                      <a:pt x="90" y="0"/>
                    </a:cubicBezTo>
                    <a:close/>
                    <a:moveTo>
                      <a:pt x="90" y="143"/>
                    </a:moveTo>
                    <a:cubicBezTo>
                      <a:pt x="60" y="143"/>
                      <a:pt x="36" y="119"/>
                      <a:pt x="36" y="89"/>
                    </a:cubicBezTo>
                    <a:cubicBezTo>
                      <a:pt x="36" y="60"/>
                      <a:pt x="60" y="36"/>
                      <a:pt x="90" y="36"/>
                    </a:cubicBezTo>
                    <a:cubicBezTo>
                      <a:pt x="119" y="36"/>
                      <a:pt x="143" y="60"/>
                      <a:pt x="143" y="89"/>
                    </a:cubicBezTo>
                    <a:cubicBezTo>
                      <a:pt x="143" y="119"/>
                      <a:pt x="119" y="143"/>
                      <a:pt x="90" y="1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id-ID"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Light" panose="020B0502040204020203" pitchFamily="34" charset="-122"/>
                  <a:cs typeface="+mn-cs"/>
                </a:endParaRPr>
              </a:p>
            </p:txBody>
          </p:sp>
          <p:sp>
            <p:nvSpPr>
              <p:cNvPr id="16" name="Freeform 8"/>
              <p:cNvSpPr>
                <a:spLocks noEditPoints="1"/>
              </p:cNvSpPr>
              <p:nvPr/>
            </p:nvSpPr>
            <p:spPr bwMode="auto">
              <a:xfrm>
                <a:off x="728662" y="-446088"/>
                <a:ext cx="538163" cy="536575"/>
              </a:xfrm>
              <a:custGeom>
                <a:avLst/>
                <a:gdLst>
                  <a:gd name="T0" fmla="*/ 0 w 143"/>
                  <a:gd name="T1" fmla="*/ 72 h 143"/>
                  <a:gd name="T2" fmla="*/ 72 w 143"/>
                  <a:gd name="T3" fmla="*/ 143 h 143"/>
                  <a:gd name="T4" fmla="*/ 143 w 143"/>
                  <a:gd name="T5" fmla="*/ 72 h 143"/>
                  <a:gd name="T6" fmla="*/ 72 w 143"/>
                  <a:gd name="T7" fmla="*/ 0 h 143"/>
                  <a:gd name="T8" fmla="*/ 0 w 143"/>
                  <a:gd name="T9" fmla="*/ 72 h 143"/>
                  <a:gd name="T10" fmla="*/ 72 w 143"/>
                  <a:gd name="T11" fmla="*/ 36 h 143"/>
                  <a:gd name="T12" fmla="*/ 107 w 143"/>
                  <a:gd name="T13" fmla="*/ 72 h 143"/>
                  <a:gd name="T14" fmla="*/ 72 w 143"/>
                  <a:gd name="T15" fmla="*/ 108 h 143"/>
                  <a:gd name="T16" fmla="*/ 36 w 143"/>
                  <a:gd name="T17" fmla="*/ 72 h 143"/>
                  <a:gd name="T18" fmla="*/ 72 w 143"/>
                  <a:gd name="T19" fmla="*/ 3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3">
                    <a:moveTo>
                      <a:pt x="0" y="72"/>
                    </a:moveTo>
                    <a:cubicBezTo>
                      <a:pt x="0" y="111"/>
                      <a:pt x="32" y="143"/>
                      <a:pt x="72" y="143"/>
                    </a:cubicBezTo>
                    <a:cubicBezTo>
                      <a:pt x="111" y="143"/>
                      <a:pt x="143" y="111"/>
                      <a:pt x="143" y="72"/>
                    </a:cubicBezTo>
                    <a:cubicBezTo>
                      <a:pt x="143" y="32"/>
                      <a:pt x="111" y="0"/>
                      <a:pt x="72" y="0"/>
                    </a:cubicBezTo>
                    <a:cubicBezTo>
                      <a:pt x="32" y="0"/>
                      <a:pt x="0" y="32"/>
                      <a:pt x="0" y="72"/>
                    </a:cubicBezTo>
                    <a:close/>
                    <a:moveTo>
                      <a:pt x="72" y="36"/>
                    </a:moveTo>
                    <a:cubicBezTo>
                      <a:pt x="91" y="36"/>
                      <a:pt x="107" y="52"/>
                      <a:pt x="107" y="72"/>
                    </a:cubicBezTo>
                    <a:cubicBezTo>
                      <a:pt x="107" y="92"/>
                      <a:pt x="91" y="108"/>
                      <a:pt x="72" y="108"/>
                    </a:cubicBezTo>
                    <a:cubicBezTo>
                      <a:pt x="52" y="108"/>
                      <a:pt x="36" y="92"/>
                      <a:pt x="36" y="72"/>
                    </a:cubicBezTo>
                    <a:cubicBezTo>
                      <a:pt x="36" y="52"/>
                      <a:pt x="52" y="36"/>
                      <a:pt x="72"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id-ID"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Light" panose="020B0502040204020203" pitchFamily="34" charset="-122"/>
                  <a:cs typeface="+mn-cs"/>
                </a:endParaRPr>
              </a:p>
            </p:txBody>
          </p:sp>
          <p:sp>
            <p:nvSpPr>
              <p:cNvPr id="17" name="Oval 9"/>
              <p:cNvSpPr>
                <a:spLocks noChangeArrowheads="1"/>
              </p:cNvSpPr>
              <p:nvPr/>
            </p:nvSpPr>
            <p:spPr bwMode="auto">
              <a:xfrm>
                <a:off x="1266825" y="496888"/>
                <a:ext cx="269875" cy="2667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id-ID"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Light" panose="020B0502040204020203" pitchFamily="34" charset="-122"/>
                  <a:cs typeface="+mn-cs"/>
                </a:endParaRPr>
              </a:p>
            </p:txBody>
          </p:sp>
          <p:sp>
            <p:nvSpPr>
              <p:cNvPr id="18" name="Oval 10"/>
              <p:cNvSpPr>
                <a:spLocks noChangeArrowheads="1"/>
              </p:cNvSpPr>
              <p:nvPr/>
            </p:nvSpPr>
            <p:spPr bwMode="auto">
              <a:xfrm>
                <a:off x="3417887" y="-1522413"/>
                <a:ext cx="269875" cy="2714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id-ID"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Light" panose="020B0502040204020203" pitchFamily="34" charset="-122"/>
                  <a:cs typeface="+mn-cs"/>
                </a:endParaRPr>
              </a:p>
            </p:txBody>
          </p:sp>
        </p:grpSp>
      </p:grpSp>
      <p:grpSp>
        <p:nvGrpSpPr>
          <p:cNvPr id="24" name="Group 84"/>
          <p:cNvGrpSpPr/>
          <p:nvPr/>
        </p:nvGrpSpPr>
        <p:grpSpPr>
          <a:xfrm>
            <a:off x="574371" y="1135123"/>
            <a:ext cx="655608" cy="655779"/>
            <a:chOff x="18133730" y="7611534"/>
            <a:chExt cx="1312504" cy="1312332"/>
          </a:xfrm>
        </p:grpSpPr>
        <p:sp>
          <p:nvSpPr>
            <p:cNvPr id="25" name="Oval 85"/>
            <p:cNvSpPr/>
            <p:nvPr/>
          </p:nvSpPr>
          <p:spPr bwMode="auto">
            <a:xfrm>
              <a:off x="18133730" y="7611534"/>
              <a:ext cx="1312504" cy="1312332"/>
            </a:xfrm>
            <a:prstGeom prst="ellipse">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Light" panose="020B0502040204020203" pitchFamily="34" charset="-122"/>
                <a:cs typeface="+mn-cs"/>
              </a:endParaRPr>
            </a:p>
          </p:txBody>
        </p:sp>
        <p:sp>
          <p:nvSpPr>
            <p:cNvPr id="26" name="Freeform 78"/>
            <p:cNvSpPr>
              <a:spLocks noChangeAspect="1" noEditPoints="1"/>
            </p:cNvSpPr>
            <p:nvPr/>
          </p:nvSpPr>
          <p:spPr bwMode="auto">
            <a:xfrm>
              <a:off x="18439477" y="7868138"/>
              <a:ext cx="744971" cy="722790"/>
            </a:xfrm>
            <a:custGeom>
              <a:avLst/>
              <a:gdLst>
                <a:gd name="T0" fmla="*/ 172 w 241"/>
                <a:gd name="T1" fmla="*/ 0 h 234"/>
                <a:gd name="T2" fmla="*/ 102 w 241"/>
                <a:gd name="T3" fmla="*/ 50 h 234"/>
                <a:gd name="T4" fmla="*/ 102 w 241"/>
                <a:gd name="T5" fmla="*/ 50 h 234"/>
                <a:gd name="T6" fmla="*/ 26 w 241"/>
                <a:gd name="T7" fmla="*/ 126 h 234"/>
                <a:gd name="T8" fmla="*/ 2 w 241"/>
                <a:gd name="T9" fmla="*/ 201 h 234"/>
                <a:gd name="T10" fmla="*/ 26 w 241"/>
                <a:gd name="T11" fmla="*/ 234 h 234"/>
                <a:gd name="T12" fmla="*/ 96 w 241"/>
                <a:gd name="T13" fmla="*/ 216 h 234"/>
                <a:gd name="T14" fmla="*/ 220 w 241"/>
                <a:gd name="T15" fmla="*/ 97 h 234"/>
                <a:gd name="T16" fmla="*/ 117 w 241"/>
                <a:gd name="T17" fmla="*/ 174 h 234"/>
                <a:gd name="T18" fmla="*/ 181 w 241"/>
                <a:gd name="T19" fmla="*/ 86 h 234"/>
                <a:gd name="T20" fmla="*/ 174 w 241"/>
                <a:gd name="T21" fmla="*/ 123 h 234"/>
                <a:gd name="T22" fmla="*/ 117 w 241"/>
                <a:gd name="T23" fmla="*/ 180 h 234"/>
                <a:gd name="T24" fmla="*/ 108 w 241"/>
                <a:gd name="T25" fmla="*/ 148 h 234"/>
                <a:gd name="T26" fmla="*/ 84 w 241"/>
                <a:gd name="T27" fmla="*/ 125 h 234"/>
                <a:gd name="T28" fmla="*/ 169 w 241"/>
                <a:gd name="T29" fmla="*/ 66 h 234"/>
                <a:gd name="T30" fmla="*/ 108 w 241"/>
                <a:gd name="T31" fmla="*/ 148 h 234"/>
                <a:gd name="T32" fmla="*/ 56 w 241"/>
                <a:gd name="T33" fmla="*/ 117 h 234"/>
                <a:gd name="T34" fmla="*/ 146 w 241"/>
                <a:gd name="T35" fmla="*/ 53 h 234"/>
                <a:gd name="T36" fmla="*/ 31 w 241"/>
                <a:gd name="T37" fmla="*/ 219 h 234"/>
                <a:gd name="T38" fmla="*/ 15 w 241"/>
                <a:gd name="T39" fmla="*/ 209 h 234"/>
                <a:gd name="T40" fmla="*/ 23 w 241"/>
                <a:gd name="T41" fmla="*/ 177 h 234"/>
                <a:gd name="T42" fmla="*/ 58 w 241"/>
                <a:gd name="T43" fmla="*/ 211 h 234"/>
                <a:gd name="T44" fmla="*/ 65 w 241"/>
                <a:gd name="T45" fmla="*/ 210 h 234"/>
                <a:gd name="T46" fmla="*/ 26 w 241"/>
                <a:gd name="T47" fmla="*/ 169 h 234"/>
                <a:gd name="T48" fmla="*/ 36 w 241"/>
                <a:gd name="T49" fmla="*/ 138 h 234"/>
                <a:gd name="T50" fmla="*/ 95 w 241"/>
                <a:gd name="T51" fmla="*/ 201 h 234"/>
                <a:gd name="T52" fmla="*/ 65 w 241"/>
                <a:gd name="T53" fmla="*/ 210 h 234"/>
                <a:gd name="T54" fmla="*/ 198 w 241"/>
                <a:gd name="T55" fmla="*/ 99 h 234"/>
                <a:gd name="T56" fmla="*/ 179 w 241"/>
                <a:gd name="T57" fmla="*/ 55 h 234"/>
                <a:gd name="T58" fmla="*/ 148 w 241"/>
                <a:gd name="T59" fmla="*/ 24 h 234"/>
                <a:gd name="T60" fmla="*/ 205 w 241"/>
                <a:gd name="T61" fmla="*/ 30 h 234"/>
                <a:gd name="T62" fmla="*/ 210 w 241"/>
                <a:gd name="T63" fmla="*/ 86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1" h="234">
                  <a:moveTo>
                    <a:pt x="215" y="19"/>
                  </a:moveTo>
                  <a:cubicBezTo>
                    <a:pt x="203" y="7"/>
                    <a:pt x="187" y="0"/>
                    <a:pt x="172" y="0"/>
                  </a:cubicBezTo>
                  <a:cubicBezTo>
                    <a:pt x="159" y="0"/>
                    <a:pt x="146" y="5"/>
                    <a:pt x="138" y="14"/>
                  </a:cubicBezTo>
                  <a:cubicBezTo>
                    <a:pt x="102" y="50"/>
                    <a:pt x="102" y="50"/>
                    <a:pt x="102" y="50"/>
                  </a:cubicBezTo>
                  <a:cubicBezTo>
                    <a:pt x="102" y="50"/>
                    <a:pt x="102" y="50"/>
                    <a:pt x="102" y="50"/>
                  </a:cubicBezTo>
                  <a:cubicBezTo>
                    <a:pt x="102" y="50"/>
                    <a:pt x="102" y="50"/>
                    <a:pt x="102" y="50"/>
                  </a:cubicBezTo>
                  <a:cubicBezTo>
                    <a:pt x="102" y="50"/>
                    <a:pt x="102" y="50"/>
                    <a:pt x="102" y="50"/>
                  </a:cubicBezTo>
                  <a:cubicBezTo>
                    <a:pt x="26" y="126"/>
                    <a:pt x="26" y="126"/>
                    <a:pt x="26" y="126"/>
                  </a:cubicBezTo>
                  <a:cubicBezTo>
                    <a:pt x="23" y="130"/>
                    <a:pt x="20" y="134"/>
                    <a:pt x="19" y="139"/>
                  </a:cubicBezTo>
                  <a:cubicBezTo>
                    <a:pt x="2" y="201"/>
                    <a:pt x="2" y="201"/>
                    <a:pt x="2" y="201"/>
                  </a:cubicBezTo>
                  <a:cubicBezTo>
                    <a:pt x="2" y="201"/>
                    <a:pt x="0" y="206"/>
                    <a:pt x="0" y="209"/>
                  </a:cubicBezTo>
                  <a:cubicBezTo>
                    <a:pt x="0" y="223"/>
                    <a:pt x="12" y="234"/>
                    <a:pt x="26" y="234"/>
                  </a:cubicBezTo>
                  <a:cubicBezTo>
                    <a:pt x="29" y="234"/>
                    <a:pt x="34" y="233"/>
                    <a:pt x="34" y="233"/>
                  </a:cubicBezTo>
                  <a:cubicBezTo>
                    <a:pt x="96" y="216"/>
                    <a:pt x="96" y="216"/>
                    <a:pt x="96" y="216"/>
                  </a:cubicBezTo>
                  <a:cubicBezTo>
                    <a:pt x="101" y="215"/>
                    <a:pt x="105" y="213"/>
                    <a:pt x="109" y="209"/>
                  </a:cubicBezTo>
                  <a:cubicBezTo>
                    <a:pt x="220" y="97"/>
                    <a:pt x="220" y="97"/>
                    <a:pt x="220" y="97"/>
                  </a:cubicBezTo>
                  <a:cubicBezTo>
                    <a:pt x="241" y="76"/>
                    <a:pt x="238" y="42"/>
                    <a:pt x="215" y="19"/>
                  </a:cubicBezTo>
                  <a:close/>
                  <a:moveTo>
                    <a:pt x="117" y="174"/>
                  </a:moveTo>
                  <a:cubicBezTo>
                    <a:pt x="117" y="168"/>
                    <a:pt x="115" y="161"/>
                    <a:pt x="112" y="155"/>
                  </a:cubicBezTo>
                  <a:cubicBezTo>
                    <a:pt x="181" y="86"/>
                    <a:pt x="181" y="86"/>
                    <a:pt x="181" y="86"/>
                  </a:cubicBezTo>
                  <a:cubicBezTo>
                    <a:pt x="185" y="99"/>
                    <a:pt x="183" y="113"/>
                    <a:pt x="174" y="123"/>
                  </a:cubicBezTo>
                  <a:cubicBezTo>
                    <a:pt x="174" y="123"/>
                    <a:pt x="174" y="123"/>
                    <a:pt x="174" y="123"/>
                  </a:cubicBezTo>
                  <a:cubicBezTo>
                    <a:pt x="174" y="123"/>
                    <a:pt x="174" y="123"/>
                    <a:pt x="174" y="123"/>
                  </a:cubicBezTo>
                  <a:cubicBezTo>
                    <a:pt x="117" y="180"/>
                    <a:pt x="117" y="180"/>
                    <a:pt x="117" y="180"/>
                  </a:cubicBezTo>
                  <a:cubicBezTo>
                    <a:pt x="117" y="178"/>
                    <a:pt x="118" y="176"/>
                    <a:pt x="117" y="174"/>
                  </a:cubicBezTo>
                  <a:close/>
                  <a:moveTo>
                    <a:pt x="108" y="148"/>
                  </a:moveTo>
                  <a:cubicBezTo>
                    <a:pt x="106" y="144"/>
                    <a:pt x="103" y="140"/>
                    <a:pt x="99" y="136"/>
                  </a:cubicBezTo>
                  <a:cubicBezTo>
                    <a:pt x="94" y="131"/>
                    <a:pt x="89" y="128"/>
                    <a:pt x="84" y="125"/>
                  </a:cubicBezTo>
                  <a:cubicBezTo>
                    <a:pt x="154" y="55"/>
                    <a:pt x="154" y="55"/>
                    <a:pt x="154" y="55"/>
                  </a:cubicBezTo>
                  <a:cubicBezTo>
                    <a:pt x="159" y="58"/>
                    <a:pt x="164" y="61"/>
                    <a:pt x="169" y="66"/>
                  </a:cubicBezTo>
                  <a:cubicBezTo>
                    <a:pt x="173" y="70"/>
                    <a:pt x="176" y="74"/>
                    <a:pt x="178" y="79"/>
                  </a:cubicBezTo>
                  <a:lnTo>
                    <a:pt x="108" y="148"/>
                  </a:lnTo>
                  <a:close/>
                  <a:moveTo>
                    <a:pt x="77" y="121"/>
                  </a:moveTo>
                  <a:cubicBezTo>
                    <a:pt x="70" y="119"/>
                    <a:pt x="63" y="117"/>
                    <a:pt x="56" y="117"/>
                  </a:cubicBezTo>
                  <a:cubicBezTo>
                    <a:pt x="112" y="60"/>
                    <a:pt x="112" y="60"/>
                    <a:pt x="112" y="60"/>
                  </a:cubicBezTo>
                  <a:cubicBezTo>
                    <a:pt x="121" y="52"/>
                    <a:pt x="133" y="50"/>
                    <a:pt x="146" y="53"/>
                  </a:cubicBezTo>
                  <a:lnTo>
                    <a:pt x="77" y="121"/>
                  </a:lnTo>
                  <a:close/>
                  <a:moveTo>
                    <a:pt x="31" y="219"/>
                  </a:moveTo>
                  <a:cubicBezTo>
                    <a:pt x="30" y="219"/>
                    <a:pt x="28" y="219"/>
                    <a:pt x="26" y="220"/>
                  </a:cubicBezTo>
                  <a:cubicBezTo>
                    <a:pt x="20" y="219"/>
                    <a:pt x="15" y="215"/>
                    <a:pt x="15" y="209"/>
                  </a:cubicBezTo>
                  <a:cubicBezTo>
                    <a:pt x="15" y="207"/>
                    <a:pt x="16" y="205"/>
                    <a:pt x="16" y="204"/>
                  </a:cubicBezTo>
                  <a:cubicBezTo>
                    <a:pt x="23" y="177"/>
                    <a:pt x="23" y="177"/>
                    <a:pt x="23" y="177"/>
                  </a:cubicBezTo>
                  <a:cubicBezTo>
                    <a:pt x="32" y="176"/>
                    <a:pt x="41" y="180"/>
                    <a:pt x="48" y="187"/>
                  </a:cubicBezTo>
                  <a:cubicBezTo>
                    <a:pt x="55" y="194"/>
                    <a:pt x="58" y="203"/>
                    <a:pt x="58" y="211"/>
                  </a:cubicBezTo>
                  <a:lnTo>
                    <a:pt x="31" y="219"/>
                  </a:lnTo>
                  <a:close/>
                  <a:moveTo>
                    <a:pt x="65" y="210"/>
                  </a:moveTo>
                  <a:cubicBezTo>
                    <a:pt x="65" y="200"/>
                    <a:pt x="61" y="190"/>
                    <a:pt x="53" y="182"/>
                  </a:cubicBezTo>
                  <a:cubicBezTo>
                    <a:pt x="45" y="174"/>
                    <a:pt x="35" y="170"/>
                    <a:pt x="26" y="169"/>
                  </a:cubicBezTo>
                  <a:cubicBezTo>
                    <a:pt x="33" y="143"/>
                    <a:pt x="33" y="143"/>
                    <a:pt x="33" y="143"/>
                  </a:cubicBezTo>
                  <a:cubicBezTo>
                    <a:pt x="33" y="141"/>
                    <a:pt x="34" y="139"/>
                    <a:pt x="36" y="138"/>
                  </a:cubicBezTo>
                  <a:cubicBezTo>
                    <a:pt x="50" y="127"/>
                    <a:pt x="73" y="130"/>
                    <a:pt x="88" y="146"/>
                  </a:cubicBezTo>
                  <a:cubicBezTo>
                    <a:pt x="105" y="163"/>
                    <a:pt x="108" y="187"/>
                    <a:pt x="95" y="201"/>
                  </a:cubicBezTo>
                  <a:cubicBezTo>
                    <a:pt x="94" y="202"/>
                    <a:pt x="93" y="202"/>
                    <a:pt x="92" y="202"/>
                  </a:cubicBezTo>
                  <a:lnTo>
                    <a:pt x="65" y="210"/>
                  </a:lnTo>
                  <a:close/>
                  <a:moveTo>
                    <a:pt x="210" y="86"/>
                  </a:moveTo>
                  <a:cubicBezTo>
                    <a:pt x="198" y="99"/>
                    <a:pt x="198" y="99"/>
                    <a:pt x="198" y="99"/>
                  </a:cubicBezTo>
                  <a:cubicBezTo>
                    <a:pt x="198" y="97"/>
                    <a:pt x="198" y="96"/>
                    <a:pt x="198" y="94"/>
                  </a:cubicBezTo>
                  <a:cubicBezTo>
                    <a:pt x="196" y="80"/>
                    <a:pt x="190" y="66"/>
                    <a:pt x="179" y="55"/>
                  </a:cubicBezTo>
                  <a:cubicBezTo>
                    <a:pt x="167" y="44"/>
                    <a:pt x="151" y="37"/>
                    <a:pt x="136" y="37"/>
                  </a:cubicBezTo>
                  <a:cubicBezTo>
                    <a:pt x="148" y="24"/>
                    <a:pt x="148" y="24"/>
                    <a:pt x="148" y="24"/>
                  </a:cubicBezTo>
                  <a:cubicBezTo>
                    <a:pt x="154" y="18"/>
                    <a:pt x="162" y="15"/>
                    <a:pt x="172" y="15"/>
                  </a:cubicBezTo>
                  <a:cubicBezTo>
                    <a:pt x="183" y="15"/>
                    <a:pt x="196" y="20"/>
                    <a:pt x="205" y="30"/>
                  </a:cubicBezTo>
                  <a:cubicBezTo>
                    <a:pt x="214" y="38"/>
                    <a:pt x="219" y="49"/>
                    <a:pt x="219" y="60"/>
                  </a:cubicBezTo>
                  <a:cubicBezTo>
                    <a:pt x="220" y="70"/>
                    <a:pt x="217" y="80"/>
                    <a:pt x="210" y="86"/>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id-ID"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Light" panose="020B0502040204020203" pitchFamily="34" charset="-122"/>
                <a:cs typeface="+mn-cs"/>
              </a:endParaRPr>
            </a:p>
          </p:txBody>
        </p:sp>
      </p:grpSp>
      <p:sp>
        <p:nvSpPr>
          <p:cNvPr id="31" name="TextBox 30"/>
          <p:cNvSpPr txBox="1"/>
          <p:nvPr/>
        </p:nvSpPr>
        <p:spPr>
          <a:xfrm>
            <a:off x="3299968" y="2316898"/>
            <a:ext cx="2557814" cy="512092"/>
          </a:xfrm>
          <a:prstGeom prst="rect">
            <a:avLst/>
          </a:prstGeom>
          <a:noFill/>
        </p:spPr>
        <p:txBody>
          <a:bodyPr wrap="square" lIns="182843" tIns="91422" rIns="182843" bIns="91422" rtlCol="0">
            <a:spAutoFit/>
          </a:bodyPr>
          <a:lstStyle/>
          <a:p>
            <a:pPr marL="0" marR="0" lvl="0" indent="0" algn="l" defTabSz="685800" rtl="0" eaLnBrk="1" fontAlgn="auto" latinLnBrk="0" hangingPunct="1">
              <a:lnSpc>
                <a:spcPct val="150000"/>
              </a:lnSpc>
              <a:spcBef>
                <a:spcPts val="0"/>
              </a:spcBef>
              <a:spcAft>
                <a:spcPts val="0"/>
              </a:spcAft>
              <a:buClrTx/>
              <a:buSzTx/>
              <a:buFontTx/>
              <a:buNone/>
              <a:defRPr/>
            </a:pPr>
            <a:r>
              <a:rPr lang="zh-CN" altLang="en-US" sz="1600" dirty="0">
                <a:solidFill>
                  <a:prstClr val="black">
                    <a:lumMod val="65000"/>
                    <a:lumOff val="35000"/>
                  </a:prstClr>
                </a:solidFill>
                <a:latin typeface="微软雅黑 Light" panose="020B0502040204020203" pitchFamily="34" charset="-122"/>
                <a:ea typeface="微软雅黑 Light" panose="020B0502040204020203" pitchFamily="34" charset="-122"/>
              </a:rPr>
              <a:t>知识</a:t>
            </a:r>
            <a:endParaRPr kumimoji="0" lang="zh-CN" altLang="en-US" sz="1600" b="0" i="0" u="none" strike="noStrike" kern="1200" cap="none" spc="0" normalizeH="0" baseline="0" noProof="0" dirty="0">
              <a:ln>
                <a:noFill/>
              </a:ln>
              <a:solidFill>
                <a:prstClr val="black">
                  <a:lumMod val="65000"/>
                  <a:lumOff val="35000"/>
                </a:prstClr>
              </a:solidFill>
              <a:effectLst/>
              <a:uLnTx/>
              <a:uFillTx/>
              <a:latin typeface="微软雅黑 Light" panose="020B0502040204020203" pitchFamily="34" charset="-122"/>
              <a:ea typeface="微软雅黑 Light" panose="020B0502040204020203" pitchFamily="34" charset="-122"/>
              <a:cs typeface="+mn-cs"/>
            </a:endParaRPr>
          </a:p>
        </p:txBody>
      </p:sp>
      <p:sp>
        <p:nvSpPr>
          <p:cNvPr id="32" name="TextBox 31"/>
          <p:cNvSpPr txBox="1"/>
          <p:nvPr/>
        </p:nvSpPr>
        <p:spPr>
          <a:xfrm>
            <a:off x="1228333" y="2892793"/>
            <a:ext cx="1805548" cy="430851"/>
          </a:xfrm>
          <a:prstGeom prst="rect">
            <a:avLst/>
          </a:prstGeom>
          <a:noFill/>
        </p:spPr>
        <p:txBody>
          <a:bodyPr wrap="none" lIns="182843" tIns="91422" rIns="182843" bIns="91422" rtlCol="0">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1F497D"/>
                </a:solidFill>
                <a:effectLst/>
                <a:uLnTx/>
                <a:uFillTx/>
                <a:latin typeface="微软雅黑" panose="020B0503020204020204" pitchFamily="34" charset="-122"/>
                <a:ea typeface="微软雅黑 Light" panose="020B0502040204020203" pitchFamily="34" charset="-122"/>
                <a:cs typeface="Aparajita" panose="02020603050405020304" pitchFamily="34" charset="0"/>
              </a:rPr>
              <a:t>生物学是什么？</a:t>
            </a:r>
            <a:endParaRPr kumimoji="0" lang="id-ID" sz="1600" b="1" i="0" u="none" strike="noStrike" kern="1200" cap="none" spc="0" normalizeH="0" baseline="0" noProof="0" dirty="0">
              <a:ln>
                <a:noFill/>
              </a:ln>
              <a:solidFill>
                <a:srgbClr val="1F497D"/>
              </a:solidFill>
              <a:effectLst/>
              <a:uLnTx/>
              <a:uFillTx/>
              <a:latin typeface="微软雅黑" panose="020B0503020204020204" pitchFamily="34" charset="-122"/>
              <a:ea typeface="微软雅黑 Light" panose="020B0502040204020203" pitchFamily="34" charset="-122"/>
              <a:cs typeface="Aparajita" panose="02020603050405020304" pitchFamily="34" charset="0"/>
            </a:endParaRPr>
          </a:p>
        </p:txBody>
      </p:sp>
      <p:sp>
        <p:nvSpPr>
          <p:cNvPr id="35" name="TextBox 34"/>
          <p:cNvSpPr txBox="1"/>
          <p:nvPr/>
        </p:nvSpPr>
        <p:spPr>
          <a:xfrm>
            <a:off x="2675732" y="4502100"/>
            <a:ext cx="7179799" cy="1989419"/>
          </a:xfrm>
          <a:prstGeom prst="rect">
            <a:avLst/>
          </a:prstGeom>
          <a:noFill/>
        </p:spPr>
        <p:txBody>
          <a:bodyPr wrap="square" lIns="182843" tIns="91422" rIns="182843" bIns="91422" rtlCol="0">
            <a:spAutoFit/>
          </a:bodyPr>
          <a:lstStyle/>
          <a:p>
            <a:pPr marL="285750" lvl="0" indent="-285750">
              <a:lnSpc>
                <a:spcPct val="150000"/>
              </a:lnSpc>
              <a:buFont typeface="Arial" panose="020B0604020202020204" pitchFamily="34" charset="0"/>
              <a:buChar char="•"/>
            </a:pPr>
            <a:r>
              <a:rPr lang="zh-CN" altLang="zh-CN" sz="1600" dirty="0">
                <a:solidFill>
                  <a:srgbClr val="595959"/>
                </a:solidFill>
              </a:rPr>
              <a:t>希腊词根</a:t>
            </a:r>
            <a:r>
              <a:rPr lang="en-US" altLang="zh-CN" sz="1600" dirty="0">
                <a:solidFill>
                  <a:srgbClr val="595959"/>
                </a:solidFill>
              </a:rPr>
              <a:t>bios</a:t>
            </a:r>
            <a:r>
              <a:rPr lang="zh-CN" altLang="en-US" sz="1600" dirty="0">
                <a:solidFill>
                  <a:srgbClr val="595959"/>
                </a:solidFill>
              </a:rPr>
              <a:t>：</a:t>
            </a:r>
            <a:r>
              <a:rPr lang="zh-CN" altLang="zh-CN" sz="1600" dirty="0">
                <a:solidFill>
                  <a:srgbClr val="595959"/>
                </a:solidFill>
              </a:rPr>
              <a:t>生命的历程</a:t>
            </a:r>
            <a:r>
              <a:rPr lang="en-US" altLang="zh-CN" sz="1600" dirty="0">
                <a:solidFill>
                  <a:srgbClr val="595959"/>
                </a:solidFill>
              </a:rPr>
              <a:t>/</a:t>
            </a:r>
            <a:r>
              <a:rPr lang="zh-CN" altLang="en-US" sz="1600" dirty="0">
                <a:solidFill>
                  <a:srgbClr val="595959"/>
                </a:solidFill>
              </a:rPr>
              <a:t>人生</a:t>
            </a:r>
            <a:endParaRPr lang="en-US" altLang="zh-CN" sz="1600" dirty="0">
              <a:solidFill>
                <a:srgbClr val="595959"/>
              </a:solidFill>
            </a:endParaRPr>
          </a:p>
          <a:p>
            <a:pPr marL="285750" lvl="0" indent="-285750">
              <a:lnSpc>
                <a:spcPct val="150000"/>
              </a:lnSpc>
              <a:buFont typeface="Arial" panose="020B0604020202020204" pitchFamily="34" charset="0"/>
              <a:buChar char="•"/>
            </a:pPr>
            <a:r>
              <a:rPr lang="zh-CN" altLang="zh-CN" sz="1600" dirty="0">
                <a:solidFill>
                  <a:srgbClr val="595959"/>
                </a:solidFill>
              </a:rPr>
              <a:t>最早的英语用法</a:t>
            </a:r>
            <a:r>
              <a:rPr lang="zh-CN" altLang="en-US" sz="1600" dirty="0">
                <a:solidFill>
                  <a:srgbClr val="595959"/>
                </a:solidFill>
              </a:rPr>
              <a:t>（</a:t>
            </a:r>
            <a:r>
              <a:rPr lang="en-US" altLang="zh-CN" sz="1600" dirty="0">
                <a:solidFill>
                  <a:srgbClr val="595959"/>
                </a:solidFill>
              </a:rPr>
              <a:t>1813</a:t>
            </a:r>
            <a:r>
              <a:rPr lang="zh-CN" altLang="en-US" sz="1600" dirty="0">
                <a:solidFill>
                  <a:srgbClr val="595959"/>
                </a:solidFill>
              </a:rPr>
              <a:t>年）：</a:t>
            </a:r>
            <a:r>
              <a:rPr lang="zh-CN" altLang="zh-CN" sz="1600" dirty="0">
                <a:solidFill>
                  <a:srgbClr val="595959"/>
                </a:solidFill>
              </a:rPr>
              <a:t>对人类生活和性格的研究</a:t>
            </a:r>
            <a:endParaRPr lang="en-US" altLang="zh-CN" sz="1600" dirty="0">
              <a:solidFill>
                <a:srgbClr val="595959"/>
              </a:solidFill>
            </a:endParaRPr>
          </a:p>
          <a:p>
            <a:pPr marL="285750" lvl="0" indent="-285750">
              <a:lnSpc>
                <a:spcPct val="150000"/>
              </a:lnSpc>
              <a:buFont typeface="Arial" panose="020B0604020202020204" pitchFamily="34" charset="0"/>
              <a:buChar char="•"/>
            </a:pPr>
            <a:r>
              <a:rPr lang="zh-CN" altLang="zh-CN" sz="1600" dirty="0">
                <a:solidFill>
                  <a:srgbClr val="595959"/>
                </a:solidFill>
              </a:rPr>
              <a:t>现在</a:t>
            </a:r>
            <a:r>
              <a:rPr lang="zh-CN" altLang="en-US" sz="1600" dirty="0">
                <a:solidFill>
                  <a:srgbClr val="595959"/>
                </a:solidFill>
              </a:rPr>
              <a:t>：</a:t>
            </a:r>
            <a:r>
              <a:rPr lang="en-US" altLang="zh-CN" sz="1600" dirty="0">
                <a:solidFill>
                  <a:srgbClr val="595959"/>
                </a:solidFill>
              </a:rPr>
              <a:t>1.</a:t>
            </a:r>
            <a:r>
              <a:rPr lang="zh-CN" altLang="en-US" sz="1600" dirty="0">
                <a:solidFill>
                  <a:srgbClr val="595959"/>
                </a:solidFill>
              </a:rPr>
              <a:t>涵盖</a:t>
            </a:r>
            <a:r>
              <a:rPr lang="zh-CN" altLang="zh-CN" sz="1600" dirty="0">
                <a:solidFill>
                  <a:srgbClr val="595959"/>
                </a:solidFill>
              </a:rPr>
              <a:t>藻类学</a:t>
            </a:r>
            <a:r>
              <a:rPr lang="en-US" altLang="zh-CN" sz="1600" dirty="0">
                <a:solidFill>
                  <a:srgbClr val="595959"/>
                </a:solidFill>
              </a:rPr>
              <a:t>(1658</a:t>
            </a:r>
            <a:r>
              <a:rPr lang="zh-CN" altLang="zh-CN" sz="1600" dirty="0">
                <a:solidFill>
                  <a:srgbClr val="595959"/>
                </a:solidFill>
              </a:rPr>
              <a:t>年</a:t>
            </a:r>
            <a:r>
              <a:rPr lang="en-US" altLang="zh-CN" sz="1600" dirty="0">
                <a:solidFill>
                  <a:srgbClr val="595959"/>
                </a:solidFill>
              </a:rPr>
              <a:t>)</a:t>
            </a:r>
            <a:r>
              <a:rPr lang="zh-CN" altLang="zh-CN" sz="1600" dirty="0">
                <a:solidFill>
                  <a:srgbClr val="595959"/>
                </a:solidFill>
              </a:rPr>
              <a:t>或植物学</a:t>
            </a:r>
            <a:r>
              <a:rPr lang="en-US" altLang="zh-CN" sz="1600" dirty="0">
                <a:solidFill>
                  <a:srgbClr val="595959"/>
                </a:solidFill>
              </a:rPr>
              <a:t>(1696</a:t>
            </a:r>
            <a:r>
              <a:rPr lang="zh-CN" altLang="zh-CN" sz="1600" dirty="0">
                <a:solidFill>
                  <a:srgbClr val="595959"/>
                </a:solidFill>
              </a:rPr>
              <a:t>年</a:t>
            </a:r>
            <a:r>
              <a:rPr lang="en-US" altLang="zh-CN" sz="1600" dirty="0">
                <a:solidFill>
                  <a:srgbClr val="595959"/>
                </a:solidFill>
              </a:rPr>
              <a:t>)</a:t>
            </a:r>
            <a:r>
              <a:rPr lang="zh-CN" altLang="en-US" sz="1600" dirty="0">
                <a:solidFill>
                  <a:srgbClr val="595959"/>
                </a:solidFill>
              </a:rPr>
              <a:t>，</a:t>
            </a:r>
            <a:r>
              <a:rPr lang="zh-CN" altLang="zh-CN" sz="1600" dirty="0">
                <a:solidFill>
                  <a:srgbClr val="595959"/>
                </a:solidFill>
              </a:rPr>
              <a:t>以及动物学</a:t>
            </a:r>
            <a:r>
              <a:rPr lang="en-US" altLang="zh-CN" sz="1600" dirty="0">
                <a:solidFill>
                  <a:srgbClr val="595959"/>
                </a:solidFill>
              </a:rPr>
              <a:t>(1669</a:t>
            </a:r>
            <a:r>
              <a:rPr lang="zh-CN" altLang="zh-CN" sz="1600" dirty="0">
                <a:solidFill>
                  <a:srgbClr val="595959"/>
                </a:solidFill>
              </a:rPr>
              <a:t>年</a:t>
            </a:r>
            <a:r>
              <a:rPr lang="en-US" altLang="zh-CN" sz="1600" dirty="0">
                <a:solidFill>
                  <a:srgbClr val="595959"/>
                </a:solidFill>
              </a:rPr>
              <a:t>)</a:t>
            </a:r>
            <a:endParaRPr lang="en-US" altLang="zh-CN" sz="1600" dirty="0">
              <a:solidFill>
                <a:srgbClr val="595959"/>
              </a:solidFill>
            </a:endParaRPr>
          </a:p>
          <a:p>
            <a:pPr lvl="0">
              <a:lnSpc>
                <a:spcPct val="150000"/>
              </a:lnSpc>
            </a:pPr>
            <a:r>
              <a:rPr lang="en-US" altLang="zh-CN" sz="1600" dirty="0">
                <a:solidFill>
                  <a:srgbClr val="595959"/>
                </a:solidFill>
              </a:rPr>
              <a:t>               2.</a:t>
            </a:r>
            <a:r>
              <a:rPr lang="zh-CN" altLang="en-US" sz="1600" dirty="0">
                <a:solidFill>
                  <a:srgbClr val="595959"/>
                </a:solidFill>
              </a:rPr>
              <a:t>属于</a:t>
            </a:r>
            <a:r>
              <a:rPr lang="zh-CN" altLang="zh-CN" sz="1600" dirty="0">
                <a:solidFill>
                  <a:srgbClr val="595959"/>
                </a:solidFill>
              </a:rPr>
              <a:t>生理学</a:t>
            </a:r>
            <a:r>
              <a:rPr lang="en-US" altLang="zh-CN" sz="1600" dirty="0">
                <a:solidFill>
                  <a:srgbClr val="595959"/>
                </a:solidFill>
              </a:rPr>
              <a:t>【</a:t>
            </a:r>
            <a:r>
              <a:rPr lang="zh-CN" altLang="zh-CN" sz="1600" dirty="0">
                <a:solidFill>
                  <a:srgbClr val="595959"/>
                </a:solidFill>
              </a:rPr>
              <a:t>起初意味着对自然的全部研究</a:t>
            </a:r>
            <a:r>
              <a:rPr lang="en-US" altLang="zh-CN" sz="1600" dirty="0">
                <a:solidFill>
                  <a:srgbClr val="595959"/>
                </a:solidFill>
              </a:rPr>
              <a:t> (1564</a:t>
            </a:r>
            <a:r>
              <a:rPr lang="zh-CN" altLang="zh-CN" sz="1600" dirty="0">
                <a:solidFill>
                  <a:srgbClr val="595959"/>
                </a:solidFill>
              </a:rPr>
              <a:t>年</a:t>
            </a:r>
            <a:r>
              <a:rPr lang="en-US" altLang="zh-CN" sz="1600" dirty="0">
                <a:solidFill>
                  <a:srgbClr val="595959"/>
                </a:solidFill>
              </a:rPr>
              <a:t>)</a:t>
            </a:r>
            <a:r>
              <a:rPr lang="zh-CN" altLang="zh-CN" sz="1600" dirty="0">
                <a:solidFill>
                  <a:srgbClr val="595959"/>
                </a:solidFill>
              </a:rPr>
              <a:t>，</a:t>
            </a:r>
            <a:endParaRPr lang="en-US" altLang="zh-CN" sz="1600" dirty="0">
              <a:solidFill>
                <a:srgbClr val="595959"/>
              </a:solidFill>
            </a:endParaRPr>
          </a:p>
          <a:p>
            <a:pPr lvl="0">
              <a:lnSpc>
                <a:spcPct val="150000"/>
              </a:lnSpc>
            </a:pPr>
            <a:r>
              <a:rPr lang="en-US" altLang="zh-CN" sz="1600" dirty="0">
                <a:solidFill>
                  <a:srgbClr val="595959"/>
                </a:solidFill>
              </a:rPr>
              <a:t>                                   (1615</a:t>
            </a:r>
            <a:r>
              <a:rPr lang="zh-CN" altLang="zh-CN" sz="1600" dirty="0">
                <a:solidFill>
                  <a:srgbClr val="595959"/>
                </a:solidFill>
              </a:rPr>
              <a:t>年</a:t>
            </a:r>
            <a:r>
              <a:rPr lang="en-US" altLang="zh-CN" sz="1600" dirty="0">
                <a:solidFill>
                  <a:srgbClr val="595959"/>
                </a:solidFill>
              </a:rPr>
              <a:t>)</a:t>
            </a:r>
            <a:r>
              <a:rPr lang="zh-CN" altLang="zh-CN" sz="1600" dirty="0">
                <a:solidFill>
                  <a:srgbClr val="595959"/>
                </a:solidFill>
              </a:rPr>
              <a:t>含义变成“研究生物正常功能和现象的科学”</a:t>
            </a:r>
            <a:r>
              <a:rPr lang="en-US" altLang="zh-CN" sz="1600" dirty="0">
                <a:solidFill>
                  <a:srgbClr val="595959"/>
                </a:solidFill>
              </a:rPr>
              <a:t>】</a:t>
            </a:r>
            <a:endParaRPr lang="en-US" altLang="zh-CN" sz="1600" dirty="0">
              <a:solidFill>
                <a:srgbClr val="595959"/>
              </a:solidFill>
            </a:endParaRPr>
          </a:p>
        </p:txBody>
      </p:sp>
      <p:sp>
        <p:nvSpPr>
          <p:cNvPr id="38" name="TextBox 37"/>
          <p:cNvSpPr txBox="1"/>
          <p:nvPr/>
        </p:nvSpPr>
        <p:spPr>
          <a:xfrm>
            <a:off x="1307913" y="4821480"/>
            <a:ext cx="1600363" cy="430851"/>
          </a:xfrm>
          <a:prstGeom prst="rect">
            <a:avLst/>
          </a:prstGeom>
          <a:noFill/>
        </p:spPr>
        <p:txBody>
          <a:bodyPr wrap="none" lIns="182843" tIns="91422" rIns="182843" bIns="91422" rtlCol="0">
            <a:spAutoFit/>
          </a:bodyPr>
          <a:lstStyle/>
          <a:p>
            <a:pPr lvl="0"/>
            <a:r>
              <a:rPr lang="zh-CN" altLang="en-US" sz="1600" b="1" dirty="0">
                <a:solidFill>
                  <a:srgbClr val="1F497D"/>
                </a:solidFill>
                <a:latin typeface="微软雅黑" panose="020B0503020204020204" pitchFamily="34" charset="-122"/>
                <a:cs typeface="Aparajita" panose="02020603050405020304" pitchFamily="34" charset="0"/>
              </a:rPr>
              <a:t>生物学的词源</a:t>
            </a:r>
            <a:endParaRPr kumimoji="0" lang="id-ID" sz="1600" b="1" i="0" u="none" strike="noStrike" kern="1200" cap="none" spc="0" normalizeH="0" baseline="0" noProof="0" dirty="0">
              <a:ln>
                <a:noFill/>
              </a:ln>
              <a:solidFill>
                <a:srgbClr val="1F497D"/>
              </a:solidFill>
              <a:effectLst/>
              <a:uLnTx/>
              <a:uFillTx/>
              <a:latin typeface="微软雅黑" panose="020B0503020204020204" pitchFamily="34" charset="-122"/>
              <a:ea typeface="微软雅黑 Light" panose="020B0502040204020203" pitchFamily="34" charset="-122"/>
              <a:cs typeface="Aparajita" panose="02020603050405020304" pitchFamily="34" charset="0"/>
            </a:endParaRPr>
          </a:p>
        </p:txBody>
      </p:sp>
      <p:grpSp>
        <p:nvGrpSpPr>
          <p:cNvPr id="45" name="组合 44"/>
          <p:cNvGrpSpPr/>
          <p:nvPr/>
        </p:nvGrpSpPr>
        <p:grpSpPr>
          <a:xfrm>
            <a:off x="-7755" y="260648"/>
            <a:ext cx="2187509" cy="576064"/>
            <a:chOff x="3563888" y="1131590"/>
            <a:chExt cx="1640847" cy="432048"/>
          </a:xfrm>
        </p:grpSpPr>
        <p:sp>
          <p:nvSpPr>
            <p:cNvPr id="46" name="TextBox 9"/>
            <p:cNvSpPr txBox="1"/>
            <p:nvPr/>
          </p:nvSpPr>
          <p:spPr>
            <a:xfrm>
              <a:off x="3923928" y="1220656"/>
              <a:ext cx="1280807" cy="276999"/>
            </a:xfrm>
            <a:prstGeom prst="rect">
              <a:avLst/>
            </a:prstGeom>
            <a:noFill/>
            <a:ln w="12700">
              <a:solidFill>
                <a:schemeClr val="tx1">
                  <a:lumMod val="65000"/>
                  <a:lumOff val="35000"/>
                </a:schemeClr>
              </a:solidFill>
            </a:ln>
          </p:spPr>
          <p:txBody>
            <a:bodyPr wrap="none" rtlCol="0">
              <a:spAutoFit/>
            </a:bodyPr>
            <a:lstStyle/>
            <a:p>
              <a:r>
                <a:rPr lang="zh-CN" altLang="en-US" sz="1800" b="1" dirty="0"/>
                <a:t>  章节核心观点</a:t>
              </a:r>
              <a:endParaRPr lang="zh-CN" altLang="en-US" sz="1800" b="1" dirty="0"/>
            </a:p>
          </p:txBody>
        </p:sp>
        <p:sp>
          <p:nvSpPr>
            <p:cNvPr id="47" name="矩形 46"/>
            <p:cNvSpPr/>
            <p:nvPr/>
          </p:nvSpPr>
          <p:spPr>
            <a:xfrm>
              <a:off x="3563888" y="1131590"/>
              <a:ext cx="432048" cy="43204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a:t>01</a:t>
              </a:r>
              <a:endParaRPr lang="zh-CN" altLang="en-US" sz="1300" b="1" dirty="0"/>
            </a:p>
          </p:txBody>
        </p:sp>
      </p:grpSp>
      <p:sp>
        <p:nvSpPr>
          <p:cNvPr id="2" name="左大括号 1"/>
          <p:cNvSpPr/>
          <p:nvPr/>
        </p:nvSpPr>
        <p:spPr>
          <a:xfrm>
            <a:off x="2867663" y="2612278"/>
            <a:ext cx="504056" cy="976529"/>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8" name="TextBox 30"/>
          <p:cNvSpPr txBox="1"/>
          <p:nvPr/>
        </p:nvSpPr>
        <p:spPr>
          <a:xfrm>
            <a:off x="3299968" y="3350953"/>
            <a:ext cx="2557814" cy="512092"/>
          </a:xfrm>
          <a:prstGeom prst="rect">
            <a:avLst/>
          </a:prstGeom>
          <a:noFill/>
        </p:spPr>
        <p:txBody>
          <a:bodyPr wrap="square" lIns="182843" tIns="91422" rIns="182843" bIns="91422" rtlCol="0">
            <a:spAutoFit/>
          </a:bodyPr>
          <a:lstStyle/>
          <a:p>
            <a:pPr marL="0" marR="0" lvl="0" indent="0" algn="l" defTabSz="685800" rtl="0" eaLnBrk="1" fontAlgn="auto" latinLnBrk="0" hangingPunct="1">
              <a:lnSpc>
                <a:spcPct val="150000"/>
              </a:lnSpc>
              <a:spcBef>
                <a:spcPts val="0"/>
              </a:spcBef>
              <a:spcAft>
                <a:spcPts val="0"/>
              </a:spcAft>
              <a:buClrTx/>
              <a:buSzTx/>
              <a:buFontTx/>
              <a:buNone/>
              <a:defRPr/>
            </a:pPr>
            <a:r>
              <a:rPr lang="zh-CN" altLang="en-US" sz="1600" noProof="0" dirty="0">
                <a:solidFill>
                  <a:prstClr val="black">
                    <a:lumMod val="65000"/>
                    <a:lumOff val="35000"/>
                  </a:prstClr>
                </a:solidFill>
                <a:latin typeface="微软雅黑 Light" panose="020B0502040204020203" pitchFamily="34" charset="-122"/>
                <a:ea typeface="微软雅黑 Light" panose="020B0502040204020203" pitchFamily="34" charset="-122"/>
              </a:rPr>
              <a:t>能力</a:t>
            </a:r>
            <a:endParaRPr kumimoji="0" lang="zh-CN" altLang="en-US" sz="1600" b="0" i="0" u="none" strike="noStrike" kern="1200" cap="none" spc="0" normalizeH="0" baseline="0" noProof="0" dirty="0">
              <a:ln>
                <a:noFill/>
              </a:ln>
              <a:solidFill>
                <a:prstClr val="black">
                  <a:lumMod val="65000"/>
                  <a:lumOff val="35000"/>
                </a:prstClr>
              </a:solidFill>
              <a:effectLst/>
              <a:uLnTx/>
              <a:uFillTx/>
              <a:latin typeface="微软雅黑 Light" panose="020B0502040204020203" pitchFamily="34" charset="-122"/>
              <a:ea typeface="微软雅黑 Light" panose="020B0502040204020203" pitchFamily="34" charset="-122"/>
              <a:cs typeface="+mn-cs"/>
            </a:endParaRPr>
          </a:p>
        </p:txBody>
      </p:sp>
      <p:sp>
        <p:nvSpPr>
          <p:cNvPr id="49" name="左大括号 48"/>
          <p:cNvSpPr/>
          <p:nvPr/>
        </p:nvSpPr>
        <p:spPr>
          <a:xfrm>
            <a:off x="3980473" y="2124013"/>
            <a:ext cx="504056" cy="976529"/>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文本框 3"/>
          <p:cNvSpPr txBox="1"/>
          <p:nvPr/>
        </p:nvSpPr>
        <p:spPr>
          <a:xfrm>
            <a:off x="3808549" y="2459369"/>
            <a:ext cx="507831" cy="1261206"/>
          </a:xfrm>
          <a:prstGeom prst="rect">
            <a:avLst/>
          </a:prstGeom>
          <a:noFill/>
        </p:spPr>
        <p:txBody>
          <a:bodyPr wrap="square" lIns="182843" tIns="91422" rIns="182843" bIns="91422" rtlCol="0">
            <a:spAutoFit/>
          </a:bodyPr>
          <a:lstStyle>
            <a:defPPr>
              <a:defRPr lang="zh-CN"/>
            </a:defPPr>
            <a:lvl1pPr marR="0" lvl="0" indent="0" fontAlgn="auto">
              <a:lnSpc>
                <a:spcPct val="150000"/>
              </a:lnSpc>
              <a:spcBef>
                <a:spcPts val="0"/>
              </a:spcBef>
              <a:spcAft>
                <a:spcPts val="0"/>
              </a:spcAft>
              <a:buClrTx/>
              <a:buSzTx/>
              <a:buFontTx/>
              <a:buNone/>
              <a:defRPr>
                <a:solidFill>
                  <a:prstClr val="black">
                    <a:lumMod val="65000"/>
                    <a:lumOff val="35000"/>
                  </a:prstClr>
                </a:solidFill>
                <a:latin typeface="微软雅黑 Light" panose="020B0502040204020203" pitchFamily="34" charset="-122"/>
                <a:ea typeface="微软雅黑 Light" panose="020B0502040204020203" pitchFamily="34" charset="-122"/>
              </a:defRPr>
            </a:lvl1pPr>
          </a:lstStyle>
          <a:p>
            <a:r>
              <a:rPr lang="zh-CN" altLang="en-US" sz="1200" dirty="0">
                <a:solidFill>
                  <a:srgbClr val="1F497D"/>
                </a:solidFill>
              </a:rPr>
              <a:t>关于什么</a:t>
            </a:r>
            <a:endParaRPr lang="zh-CN" altLang="en-US" sz="1200" dirty="0">
              <a:solidFill>
                <a:srgbClr val="1F497D"/>
              </a:solidFill>
            </a:endParaRPr>
          </a:p>
        </p:txBody>
      </p:sp>
      <p:sp>
        <p:nvSpPr>
          <p:cNvPr id="50" name="TextBox 30"/>
          <p:cNvSpPr txBox="1"/>
          <p:nvPr/>
        </p:nvSpPr>
        <p:spPr>
          <a:xfrm>
            <a:off x="4430094" y="1935373"/>
            <a:ext cx="2557814" cy="1250755"/>
          </a:xfrm>
          <a:prstGeom prst="rect">
            <a:avLst/>
          </a:prstGeom>
          <a:noFill/>
        </p:spPr>
        <p:txBody>
          <a:bodyPr wrap="square" lIns="182843" tIns="91422" rIns="182843" bIns="91422" rtlCol="0">
            <a:spAutoFit/>
          </a:bodyPr>
          <a:lstStyle/>
          <a:p>
            <a:pPr marL="342900" marR="0" lvl="0" indent="-342900" algn="l" defTabSz="685800" rtl="0" eaLnBrk="1" fontAlgn="auto" latinLnBrk="0" hangingPunct="1">
              <a:lnSpc>
                <a:spcPct val="150000"/>
              </a:lnSpc>
              <a:spcBef>
                <a:spcPts val="0"/>
              </a:spcBef>
              <a:spcAft>
                <a:spcPts val="0"/>
              </a:spcAft>
              <a:buClrTx/>
              <a:buSzTx/>
              <a:buFont typeface="+mj-lt"/>
              <a:buAutoNum type="arabicPeriod"/>
              <a:defRPr/>
            </a:pPr>
            <a:r>
              <a:rPr lang="zh-CN" altLang="en-US" sz="1600" noProof="0" dirty="0">
                <a:solidFill>
                  <a:prstClr val="black">
                    <a:lumMod val="65000"/>
                    <a:lumOff val="35000"/>
                  </a:prstClr>
                </a:solidFill>
                <a:latin typeface="微软雅黑 Light" panose="020B0502040204020203" pitchFamily="34" charset="-122"/>
                <a:ea typeface="微软雅黑 Light" panose="020B0502040204020203" pitchFamily="34" charset="-122"/>
              </a:rPr>
              <a:t>生物 </a:t>
            </a:r>
            <a:endParaRPr lang="en-US" altLang="zh-CN" sz="1600" noProof="0" dirty="0">
              <a:solidFill>
                <a:prstClr val="black">
                  <a:lumMod val="65000"/>
                  <a:lumOff val="35000"/>
                </a:prstClr>
              </a:solidFill>
              <a:latin typeface="微软雅黑 Light" panose="020B0502040204020203" pitchFamily="34" charset="-122"/>
              <a:ea typeface="微软雅黑 Light" panose="020B0502040204020203" pitchFamily="34" charset="-122"/>
            </a:endParaRPr>
          </a:p>
          <a:p>
            <a:pPr marL="342900" marR="0" lvl="0" indent="-342900" algn="l" defTabSz="685800" rtl="0" eaLnBrk="1" fontAlgn="auto" latinLnBrk="0" hangingPunct="1">
              <a:lnSpc>
                <a:spcPct val="150000"/>
              </a:lnSpc>
              <a:spcBef>
                <a:spcPts val="0"/>
              </a:spcBef>
              <a:spcAft>
                <a:spcPts val="0"/>
              </a:spcAft>
              <a:buClrTx/>
              <a:buSzTx/>
              <a:buFont typeface="+mj-lt"/>
              <a:buAutoNum type="arabicPeriod"/>
              <a:defRPr/>
            </a:pPr>
            <a:r>
              <a:rPr kumimoji="0" lang="zh-CN" altLang="en-US" sz="1600" b="0" i="0" u="none" strike="noStrike" kern="1200" cap="none" spc="0" normalizeH="0" baseline="0" dirty="0">
                <a:ln>
                  <a:noFill/>
                </a:ln>
                <a:solidFill>
                  <a:prstClr val="black">
                    <a:lumMod val="65000"/>
                    <a:lumOff val="35000"/>
                  </a:prstClr>
                </a:solidFill>
                <a:effectLst/>
                <a:uLnTx/>
                <a:uFillTx/>
                <a:latin typeface="微软雅黑 Light" panose="020B0502040204020203" pitchFamily="34" charset="-122"/>
                <a:ea typeface="微软雅黑 Light" panose="020B0502040204020203" pitchFamily="34" charset="-122"/>
                <a:cs typeface="+mn-cs"/>
              </a:rPr>
              <a:t>生命</a:t>
            </a:r>
            <a:endParaRPr kumimoji="0" lang="en-US" altLang="zh-CN" sz="1600" b="0" i="0" u="none" strike="noStrike" kern="1200" cap="none" spc="0" normalizeH="0" baseline="0" dirty="0">
              <a:ln>
                <a:noFill/>
              </a:ln>
              <a:solidFill>
                <a:prstClr val="black">
                  <a:lumMod val="65000"/>
                  <a:lumOff val="35000"/>
                </a:prstClr>
              </a:solidFill>
              <a:effectLst/>
              <a:uLnTx/>
              <a:uFillTx/>
              <a:latin typeface="微软雅黑 Light" panose="020B0502040204020203" pitchFamily="34" charset="-122"/>
              <a:ea typeface="微软雅黑 Light" panose="020B0502040204020203" pitchFamily="34" charset="-122"/>
              <a:cs typeface="+mn-cs"/>
            </a:endParaRPr>
          </a:p>
          <a:p>
            <a:pPr marL="342900" marR="0" lvl="0" indent="-342900" algn="l" defTabSz="685800" rtl="0" eaLnBrk="1" fontAlgn="auto" latinLnBrk="0" hangingPunct="1">
              <a:lnSpc>
                <a:spcPct val="150000"/>
              </a:lnSpc>
              <a:spcBef>
                <a:spcPts val="0"/>
              </a:spcBef>
              <a:spcAft>
                <a:spcPts val="0"/>
              </a:spcAft>
              <a:buClrTx/>
              <a:buSzTx/>
              <a:buFont typeface="+mj-lt"/>
              <a:buAutoNum type="arabicPeriod"/>
              <a:defRPr/>
            </a:pPr>
            <a:r>
              <a:rPr lang="zh-CN" altLang="en-US" sz="1600" noProof="0" dirty="0">
                <a:solidFill>
                  <a:prstClr val="black">
                    <a:lumMod val="65000"/>
                    <a:lumOff val="35000"/>
                  </a:prstClr>
                </a:solidFill>
                <a:latin typeface="微软雅黑 Light" panose="020B0502040204020203" pitchFamily="34" charset="-122"/>
                <a:ea typeface="微软雅黑 Light" panose="020B0502040204020203" pitchFamily="34" charset="-122"/>
              </a:rPr>
              <a:t>重要过程（如何运作）</a:t>
            </a:r>
            <a:endParaRPr kumimoji="0" lang="zh-CN" altLang="en-US" sz="1600" b="0" i="0" u="none" strike="noStrike" kern="1200" cap="none" spc="0" normalizeH="0" baseline="0" noProof="0" dirty="0">
              <a:ln>
                <a:noFill/>
              </a:ln>
              <a:solidFill>
                <a:prstClr val="black">
                  <a:lumMod val="65000"/>
                  <a:lumOff val="35000"/>
                </a:prstClr>
              </a:solidFill>
              <a:effectLst/>
              <a:uLnTx/>
              <a:uFillTx/>
              <a:latin typeface="微软雅黑 Light" panose="020B0502040204020203" pitchFamily="34" charset="-122"/>
              <a:ea typeface="微软雅黑 Light" panose="020B0502040204020203" pitchFamily="34" charset="-122"/>
              <a:cs typeface="+mn-cs"/>
            </a:endParaRPr>
          </a:p>
        </p:txBody>
      </p:sp>
      <p:sp>
        <p:nvSpPr>
          <p:cNvPr id="51" name="左大括号 50"/>
          <p:cNvSpPr/>
          <p:nvPr/>
        </p:nvSpPr>
        <p:spPr>
          <a:xfrm>
            <a:off x="3980473" y="3155165"/>
            <a:ext cx="504056" cy="976529"/>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2" name="TextBox 30"/>
          <p:cNvSpPr txBox="1"/>
          <p:nvPr/>
        </p:nvSpPr>
        <p:spPr>
          <a:xfrm>
            <a:off x="9999959" y="4436454"/>
            <a:ext cx="2016224" cy="2358751"/>
          </a:xfrm>
          <a:prstGeom prst="rect">
            <a:avLst/>
          </a:prstGeom>
          <a:noFill/>
        </p:spPr>
        <p:txBody>
          <a:bodyPr wrap="square" lIns="182843" tIns="91422" rIns="182843" bIns="91422" rtlCol="0">
            <a:spAutoFit/>
          </a:bodyPr>
          <a:lstStyle/>
          <a:p>
            <a:pPr marL="342900" marR="0" lvl="0" indent="-342900" algn="l" defTabSz="685800" rtl="0" eaLnBrk="1" fontAlgn="auto" latinLnBrk="0" hangingPunct="1">
              <a:lnSpc>
                <a:spcPct val="150000"/>
              </a:lnSpc>
              <a:spcBef>
                <a:spcPts val="0"/>
              </a:spcBef>
              <a:spcAft>
                <a:spcPts val="0"/>
              </a:spcAft>
              <a:buClrTx/>
              <a:buSzTx/>
              <a:buFont typeface="+mj-lt"/>
              <a:buAutoNum type="arabicPeriod"/>
              <a:defRPr/>
            </a:pPr>
            <a:r>
              <a:rPr kumimoji="0" lang="zh-CN" altLang="en-US" sz="1600" b="0" i="0" u="none" strike="noStrike" kern="1200" cap="none" spc="0" normalizeH="0" baseline="0" noProof="0" dirty="0">
                <a:ln>
                  <a:noFill/>
                </a:ln>
                <a:solidFill>
                  <a:prstClr val="black">
                    <a:lumMod val="65000"/>
                    <a:lumOff val="35000"/>
                  </a:prstClr>
                </a:solidFill>
                <a:effectLst/>
                <a:uLnTx/>
                <a:uFillTx/>
                <a:latin typeface="微软雅黑 Light" panose="020B0502040204020203" pitchFamily="34" charset="-122"/>
                <a:ea typeface="微软雅黑 Light" panose="020B0502040204020203" pitchFamily="34" charset="-122"/>
                <a:cs typeface="+mn-cs"/>
              </a:rPr>
              <a:t>是否公平对待所有生命？</a:t>
            </a: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Light" panose="020B0502040204020203" pitchFamily="34" charset="-122"/>
              <a:ea typeface="微软雅黑 Light" panose="020B0502040204020203" pitchFamily="34" charset="-122"/>
              <a:cs typeface="+mn-cs"/>
            </a:endParaRPr>
          </a:p>
          <a:p>
            <a:pPr marL="342900" marR="0" lvl="0" indent="-342900" algn="l" defTabSz="685800" rtl="0" eaLnBrk="1" fontAlgn="auto" latinLnBrk="0" hangingPunct="1">
              <a:lnSpc>
                <a:spcPct val="150000"/>
              </a:lnSpc>
              <a:spcBef>
                <a:spcPts val="0"/>
              </a:spcBef>
              <a:spcAft>
                <a:spcPts val="0"/>
              </a:spcAft>
              <a:buClrTx/>
              <a:buSzTx/>
              <a:buFont typeface="+mj-lt"/>
              <a:buAutoNum type="arabicPeriod"/>
              <a:defRPr/>
            </a:pPr>
            <a:r>
              <a:rPr lang="zh-CN" altLang="en-US" sz="1600" dirty="0">
                <a:solidFill>
                  <a:prstClr val="black">
                    <a:lumMod val="65000"/>
                    <a:lumOff val="35000"/>
                  </a:prstClr>
                </a:solidFill>
                <a:latin typeface="微软雅黑 Light" panose="020B0502040204020203" pitchFamily="34" charset="-122"/>
                <a:ea typeface="微软雅黑 Light" panose="020B0502040204020203" pitchFamily="34" charset="-122"/>
              </a:rPr>
              <a:t>生物学与物理、化学的区别？</a:t>
            </a:r>
            <a:endParaRPr lang="en-US" altLang="zh-CN" sz="1600" dirty="0">
              <a:solidFill>
                <a:prstClr val="black">
                  <a:lumMod val="65000"/>
                  <a:lumOff val="35000"/>
                </a:prstClr>
              </a:solidFill>
              <a:latin typeface="微软雅黑 Light" panose="020B0502040204020203" pitchFamily="34" charset="-122"/>
              <a:ea typeface="微软雅黑 Light" panose="020B0502040204020203" pitchFamily="34" charset="-122"/>
            </a:endParaRPr>
          </a:p>
          <a:p>
            <a:pPr marL="342900" marR="0" lvl="0" indent="-342900" algn="l" defTabSz="685800" rtl="0" eaLnBrk="1" fontAlgn="auto" latinLnBrk="0" hangingPunct="1">
              <a:lnSpc>
                <a:spcPct val="150000"/>
              </a:lnSpc>
              <a:spcBef>
                <a:spcPts val="0"/>
              </a:spcBef>
              <a:spcAft>
                <a:spcPts val="0"/>
              </a:spcAft>
              <a:buClrTx/>
              <a:buSzTx/>
              <a:buFont typeface="+mj-lt"/>
              <a:buAutoNum type="arabicPeriod"/>
              <a:defRPr/>
            </a:pPr>
            <a:r>
              <a:rPr lang="zh-CN" altLang="en-US" sz="1600" dirty="0">
                <a:solidFill>
                  <a:prstClr val="black">
                    <a:lumMod val="65000"/>
                    <a:lumOff val="35000"/>
                  </a:prstClr>
                </a:solidFill>
                <a:latin typeface="微软雅黑 Light" panose="020B0502040204020203" pitchFamily="34" charset="-122"/>
                <a:ea typeface="微软雅黑 Light" panose="020B0502040204020203" pitchFamily="34" charset="-122"/>
              </a:rPr>
              <a:t>生物学能教会人类更好生活？</a:t>
            </a:r>
            <a:endParaRPr lang="en-US" altLang="zh-CN" sz="1600" dirty="0">
              <a:solidFill>
                <a:prstClr val="black">
                  <a:lumMod val="65000"/>
                  <a:lumOff val="35000"/>
                </a:prstClr>
              </a:solidFill>
              <a:latin typeface="微软雅黑 Light" panose="020B0502040204020203" pitchFamily="34" charset="-122"/>
              <a:ea typeface="微软雅黑 Light" panose="020B0502040204020203" pitchFamily="34" charset="-122"/>
            </a:endParaRPr>
          </a:p>
        </p:txBody>
      </p:sp>
      <p:sp>
        <p:nvSpPr>
          <p:cNvPr id="53" name="TextBox 30"/>
          <p:cNvSpPr txBox="1"/>
          <p:nvPr/>
        </p:nvSpPr>
        <p:spPr>
          <a:xfrm>
            <a:off x="4457880" y="3007439"/>
            <a:ext cx="4772332" cy="1250755"/>
          </a:xfrm>
          <a:prstGeom prst="rect">
            <a:avLst/>
          </a:prstGeom>
          <a:noFill/>
        </p:spPr>
        <p:txBody>
          <a:bodyPr wrap="square" lIns="182843" tIns="91422" rIns="182843" bIns="91422" rtlCol="0">
            <a:spAutoFit/>
          </a:bodyPr>
          <a:lstStyle/>
          <a:p>
            <a:pPr marL="342900" lvl="0" indent="-342900">
              <a:lnSpc>
                <a:spcPct val="150000"/>
              </a:lnSpc>
              <a:buFont typeface="+mj-lt"/>
              <a:buAutoNum type="arabicPeriod"/>
            </a:pPr>
            <a:r>
              <a:rPr lang="zh-CN" altLang="en-US" sz="1600" dirty="0">
                <a:solidFill>
                  <a:prstClr val="black">
                    <a:lumMod val="65000"/>
                    <a:lumOff val="35000"/>
                  </a:prstClr>
                </a:solidFill>
                <a:latin typeface="微软雅黑 Light" panose="020B0502040204020203" pitchFamily="34" charset="-122"/>
                <a:ea typeface="微软雅黑 Light" panose="020B0502040204020203" pitchFamily="34" charset="-122"/>
              </a:rPr>
              <a:t>预测和控制的能力</a:t>
            </a:r>
            <a:endParaRPr lang="en-US" altLang="zh-CN" sz="1600" dirty="0">
              <a:solidFill>
                <a:prstClr val="black">
                  <a:lumMod val="65000"/>
                  <a:lumOff val="35000"/>
                </a:prstClr>
              </a:solidFill>
              <a:latin typeface="微软雅黑 Light" panose="020B0502040204020203" pitchFamily="34" charset="-122"/>
              <a:ea typeface="微软雅黑 Light" panose="020B0502040204020203" pitchFamily="34" charset="-122"/>
            </a:endParaRPr>
          </a:p>
          <a:p>
            <a:pPr marL="342900" lvl="0" indent="-342900">
              <a:lnSpc>
                <a:spcPct val="150000"/>
              </a:lnSpc>
              <a:buFont typeface="+mj-lt"/>
              <a:buAutoNum type="arabicPeriod"/>
            </a:pPr>
            <a:r>
              <a:rPr lang="zh-CN" altLang="en-US" sz="1600" dirty="0">
                <a:solidFill>
                  <a:prstClr val="black">
                    <a:lumMod val="65000"/>
                    <a:lumOff val="35000"/>
                  </a:prstClr>
                </a:solidFill>
                <a:latin typeface="微软雅黑 Light" panose="020B0502040204020203" pitchFamily="34" charset="-122"/>
                <a:ea typeface="微软雅黑 Light" panose="020B0502040204020203" pitchFamily="34" charset="-122"/>
              </a:rPr>
              <a:t>治疗疾病和延长生命的能力</a:t>
            </a:r>
            <a:endParaRPr lang="en-US" altLang="zh-CN" sz="1600" dirty="0">
              <a:solidFill>
                <a:prstClr val="black">
                  <a:lumMod val="65000"/>
                  <a:lumOff val="35000"/>
                </a:prstClr>
              </a:solidFill>
              <a:latin typeface="微软雅黑 Light" panose="020B0502040204020203" pitchFamily="34" charset="-122"/>
              <a:ea typeface="微软雅黑 Light" panose="020B0502040204020203" pitchFamily="34" charset="-122"/>
            </a:endParaRPr>
          </a:p>
          <a:p>
            <a:pPr marL="342900" lvl="0" indent="-342900">
              <a:lnSpc>
                <a:spcPct val="150000"/>
              </a:lnSpc>
              <a:buFont typeface="+mj-lt"/>
              <a:buAutoNum type="arabicPeriod"/>
            </a:pPr>
            <a:r>
              <a:rPr lang="zh-CN" altLang="en-US" sz="1600" dirty="0">
                <a:solidFill>
                  <a:prstClr val="black">
                    <a:lumMod val="65000"/>
                    <a:lumOff val="35000"/>
                  </a:prstClr>
                </a:solidFill>
                <a:latin typeface="微软雅黑 Light" panose="020B0502040204020203" pitchFamily="34" charset="-122"/>
                <a:ea typeface="微软雅黑 Light" panose="020B0502040204020203" pitchFamily="34" charset="-122"/>
              </a:rPr>
              <a:t>做任何我们想做的事的能力</a:t>
            </a:r>
            <a:endParaRPr lang="en-US" altLang="zh-CN" sz="1600" dirty="0">
              <a:solidFill>
                <a:prstClr val="black">
                  <a:lumMod val="65000"/>
                  <a:lumOff val="35000"/>
                </a:prstClr>
              </a:solidFill>
              <a:latin typeface="微软雅黑 Light" panose="020B0502040204020203" pitchFamily="34" charset="-122"/>
              <a:ea typeface="微软雅黑 Light" panose="020B0502040204020203" pitchFamily="34" charset="-122"/>
            </a:endParaRPr>
          </a:p>
        </p:txBody>
      </p:sp>
      <p:sp>
        <p:nvSpPr>
          <p:cNvPr id="54" name="矩形 53"/>
          <p:cNvSpPr/>
          <p:nvPr/>
        </p:nvSpPr>
        <p:spPr>
          <a:xfrm>
            <a:off x="7629883" y="3164656"/>
            <a:ext cx="45719" cy="1005843"/>
          </a:xfrm>
          <a:prstGeom prst="rect">
            <a:avLst/>
          </a:prstGeom>
          <a:solidFill>
            <a:srgbClr val="95B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latin typeface="思源黑体 CN Medium" pitchFamily="34" charset="-122"/>
              <a:ea typeface="思源黑体 CN Medium" pitchFamily="34" charset="-122"/>
            </a:endParaRPr>
          </a:p>
        </p:txBody>
      </p:sp>
      <p:sp>
        <p:nvSpPr>
          <p:cNvPr id="6" name="箭头: 右 5"/>
          <p:cNvSpPr/>
          <p:nvPr/>
        </p:nvSpPr>
        <p:spPr>
          <a:xfrm rot="5400000">
            <a:off x="1449505" y="2315629"/>
            <a:ext cx="720080" cy="144016"/>
          </a:xfrm>
          <a:prstGeom prst="rightArrow">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1881553" y="2224656"/>
            <a:ext cx="1512168" cy="27699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lang="zh-CN" altLang="en-US" sz="1200" dirty="0">
                <a:solidFill>
                  <a:srgbClr val="1F497D"/>
                </a:solidFill>
                <a:latin typeface="微软雅黑 Light" panose="020B0502040204020203" pitchFamily="34" charset="-122"/>
                <a:ea typeface="微软雅黑 Light" panose="020B0502040204020203" pitchFamily="34" charset="-122"/>
              </a:rPr>
              <a:t>通过定义去探索</a:t>
            </a:r>
            <a:endParaRPr kumimoji="0" lang="zh-CN" altLang="en-US" sz="1200" b="0" i="0" u="none" strike="noStrike" kern="1200" cap="none" spc="0" normalizeH="0" baseline="0" noProof="0" dirty="0">
              <a:ln>
                <a:noFill/>
              </a:ln>
              <a:solidFill>
                <a:srgbClr val="1F497D"/>
              </a:solidFill>
              <a:effectLst/>
              <a:uLnTx/>
              <a:uFillTx/>
              <a:latin typeface="微软雅黑 Light" panose="020B0502040204020203" pitchFamily="34" charset="-122"/>
              <a:ea typeface="微软雅黑 Light" panose="020B0502040204020203" pitchFamily="34" charset="-122"/>
              <a:cs typeface="+mn-cs"/>
            </a:endParaRPr>
          </a:p>
        </p:txBody>
      </p:sp>
      <p:sp>
        <p:nvSpPr>
          <p:cNvPr id="55" name="TextBox 31"/>
          <p:cNvSpPr txBox="1"/>
          <p:nvPr/>
        </p:nvSpPr>
        <p:spPr>
          <a:xfrm>
            <a:off x="1163486" y="1224760"/>
            <a:ext cx="2010732" cy="430851"/>
          </a:xfrm>
          <a:prstGeom prst="rect">
            <a:avLst/>
          </a:prstGeom>
          <a:noFill/>
        </p:spPr>
        <p:txBody>
          <a:bodyPr wrap="none" lIns="182843" tIns="91422" rIns="182843" bIns="91422" rtlCol="0">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lang="zh-CN" altLang="en-US" sz="1600" b="1" dirty="0">
                <a:solidFill>
                  <a:srgbClr val="1F497D"/>
                </a:solidFill>
                <a:latin typeface="微软雅黑" panose="020B0503020204020204" pitchFamily="34" charset="-122"/>
                <a:ea typeface="微软雅黑 Light" panose="020B0502040204020203" pitchFamily="34" charset="-122"/>
                <a:cs typeface="Aparajita" panose="02020603050405020304" pitchFamily="34" charset="0"/>
              </a:rPr>
              <a:t>寻找生物的局限性</a:t>
            </a:r>
            <a:endParaRPr kumimoji="0" lang="id-ID" sz="1600" b="1" i="0" u="none" strike="noStrike" kern="1200" cap="none" spc="0" normalizeH="0" baseline="0" noProof="0" dirty="0">
              <a:ln>
                <a:noFill/>
              </a:ln>
              <a:solidFill>
                <a:srgbClr val="1F497D"/>
              </a:solidFill>
              <a:effectLst/>
              <a:uLnTx/>
              <a:uFillTx/>
              <a:latin typeface="微软雅黑" panose="020B0503020204020204" pitchFamily="34" charset="-122"/>
              <a:ea typeface="微软雅黑 Light" panose="020B0502040204020203" pitchFamily="34" charset="-122"/>
              <a:cs typeface="Aparajita" panose="02020603050405020304" pitchFamily="34" charset="0"/>
            </a:endParaRPr>
          </a:p>
        </p:txBody>
      </p:sp>
      <p:sp>
        <p:nvSpPr>
          <p:cNvPr id="56" name="左大括号 55"/>
          <p:cNvSpPr/>
          <p:nvPr/>
        </p:nvSpPr>
        <p:spPr>
          <a:xfrm>
            <a:off x="3049484" y="930719"/>
            <a:ext cx="504056" cy="976529"/>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7" name="TextBox 30"/>
          <p:cNvSpPr txBox="1"/>
          <p:nvPr/>
        </p:nvSpPr>
        <p:spPr>
          <a:xfrm>
            <a:off x="3468814" y="748735"/>
            <a:ext cx="2557814" cy="1250755"/>
          </a:xfrm>
          <a:prstGeom prst="rect">
            <a:avLst/>
          </a:prstGeom>
          <a:noFill/>
        </p:spPr>
        <p:txBody>
          <a:bodyPr wrap="square" lIns="182843" tIns="91422" rIns="182843" bIns="91422" rtlCol="0">
            <a:spAutoFit/>
          </a:bodyPr>
          <a:lstStyle/>
          <a:p>
            <a:pPr marR="0" lvl="0" algn="l" defTabSz="685800" rtl="0" eaLnBrk="1" fontAlgn="auto" latinLnBrk="0" hangingPunct="1">
              <a:lnSpc>
                <a:spcPct val="150000"/>
              </a:lnSpc>
              <a:spcBef>
                <a:spcPts val="0"/>
              </a:spcBef>
              <a:spcAft>
                <a:spcPts val="0"/>
              </a:spcAft>
              <a:buClrTx/>
              <a:buSzTx/>
              <a:defRPr/>
            </a:pPr>
            <a:r>
              <a:rPr lang="zh-CN" altLang="en-US" sz="1600" dirty="0">
                <a:solidFill>
                  <a:prstClr val="black">
                    <a:lumMod val="65000"/>
                    <a:lumOff val="35000"/>
                  </a:prstClr>
                </a:solidFill>
                <a:latin typeface="微软雅黑 Light" panose="020B0502040204020203" pitchFamily="34" charset="-122"/>
                <a:ea typeface="微软雅黑 Light" panose="020B0502040204020203" pitchFamily="34" charset="-122"/>
              </a:rPr>
              <a:t>外</a:t>
            </a:r>
            <a:r>
              <a:rPr lang="zh-CN" altLang="en-US" sz="1600" noProof="0" dirty="0">
                <a:solidFill>
                  <a:prstClr val="black">
                    <a:lumMod val="65000"/>
                    <a:lumOff val="35000"/>
                  </a:prstClr>
                </a:solidFill>
                <a:latin typeface="微软雅黑 Light" panose="020B0502040204020203" pitchFamily="34" charset="-122"/>
                <a:ea typeface="微软雅黑 Light" panose="020B0502040204020203" pitchFamily="34" charset="-122"/>
              </a:rPr>
              <a:t>在表现</a:t>
            </a:r>
            <a:endParaRPr lang="en-US" altLang="zh-CN" sz="1600" noProof="0" dirty="0">
              <a:solidFill>
                <a:prstClr val="black">
                  <a:lumMod val="65000"/>
                  <a:lumOff val="35000"/>
                </a:prstClr>
              </a:solidFill>
              <a:latin typeface="微软雅黑 Light" panose="020B0502040204020203" pitchFamily="34" charset="-122"/>
              <a:ea typeface="微软雅黑 Light" panose="020B0502040204020203" pitchFamily="34" charset="-122"/>
            </a:endParaRPr>
          </a:p>
          <a:p>
            <a:pPr marR="0" lvl="0" algn="l" defTabSz="685800" rtl="0" eaLnBrk="1" fontAlgn="auto" latinLnBrk="0" hangingPunct="1">
              <a:lnSpc>
                <a:spcPct val="150000"/>
              </a:lnSpc>
              <a:spcBef>
                <a:spcPts val="0"/>
              </a:spcBef>
              <a:spcAft>
                <a:spcPts val="0"/>
              </a:spcAft>
              <a:buClrTx/>
              <a:buSzTx/>
              <a:defRPr/>
            </a:pPr>
            <a:endParaRPr lang="en-US" altLang="zh-CN" sz="1600" dirty="0">
              <a:solidFill>
                <a:prstClr val="black">
                  <a:lumMod val="65000"/>
                  <a:lumOff val="35000"/>
                </a:prstClr>
              </a:solidFill>
              <a:latin typeface="微软雅黑 Light" panose="020B0502040204020203" pitchFamily="34" charset="-122"/>
              <a:ea typeface="微软雅黑 Light" panose="020B0502040204020203" pitchFamily="34" charset="-122"/>
            </a:endParaRPr>
          </a:p>
          <a:p>
            <a:pPr marR="0" lvl="0" algn="l" defTabSz="685800" rtl="0" eaLnBrk="1" fontAlgn="auto" latinLnBrk="0" hangingPunct="1">
              <a:lnSpc>
                <a:spcPct val="150000"/>
              </a:lnSpc>
              <a:spcBef>
                <a:spcPts val="0"/>
              </a:spcBef>
              <a:spcAft>
                <a:spcPts val="0"/>
              </a:spcAft>
              <a:buClrTx/>
              <a:buSzTx/>
              <a:defRPr/>
            </a:pPr>
            <a:r>
              <a:rPr lang="zh-CN" altLang="en-US" sz="1600" dirty="0">
                <a:solidFill>
                  <a:prstClr val="black">
                    <a:lumMod val="65000"/>
                    <a:lumOff val="35000"/>
                  </a:prstClr>
                </a:solidFill>
                <a:latin typeface="微软雅黑 Light" panose="020B0502040204020203" pitchFamily="34" charset="-122"/>
                <a:ea typeface="微软雅黑 Light" panose="020B0502040204020203" pitchFamily="34" charset="-122"/>
              </a:rPr>
              <a:t>内</a:t>
            </a:r>
            <a:r>
              <a:rPr lang="zh-CN" altLang="en-US" sz="1600" noProof="0" dirty="0">
                <a:solidFill>
                  <a:prstClr val="black">
                    <a:lumMod val="65000"/>
                    <a:lumOff val="35000"/>
                  </a:prstClr>
                </a:solidFill>
                <a:latin typeface="微软雅黑 Light" panose="020B0502040204020203" pitchFamily="34" charset="-122"/>
                <a:ea typeface="微软雅黑 Light" panose="020B0502040204020203" pitchFamily="34" charset="-122"/>
              </a:rPr>
              <a:t>在因素</a:t>
            </a:r>
            <a:endParaRPr kumimoji="0" lang="zh-CN" altLang="en-US" sz="1600" b="0" i="0" u="none" strike="noStrike" kern="1200" cap="none" spc="0" normalizeH="0" baseline="0" noProof="0" dirty="0">
              <a:ln>
                <a:noFill/>
              </a:ln>
              <a:solidFill>
                <a:prstClr val="black">
                  <a:lumMod val="65000"/>
                  <a:lumOff val="35000"/>
                </a:prstClr>
              </a:solidFill>
              <a:effectLst/>
              <a:uLnTx/>
              <a:uFillTx/>
              <a:latin typeface="微软雅黑 Light" panose="020B0502040204020203" pitchFamily="34" charset="-122"/>
              <a:ea typeface="微软雅黑 Light" panose="020B0502040204020203" pitchFamily="34" charset="-122"/>
              <a:cs typeface="+mn-cs"/>
            </a:endParaRPr>
          </a:p>
        </p:txBody>
      </p:sp>
      <p:sp>
        <p:nvSpPr>
          <p:cNvPr id="58" name="箭头: 右 57"/>
          <p:cNvSpPr/>
          <p:nvPr/>
        </p:nvSpPr>
        <p:spPr>
          <a:xfrm>
            <a:off x="9335566" y="5496810"/>
            <a:ext cx="720080" cy="144016"/>
          </a:xfrm>
          <a:prstGeom prst="rightArrow">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p:cNvSpPr txBox="1"/>
          <p:nvPr/>
        </p:nvSpPr>
        <p:spPr>
          <a:xfrm>
            <a:off x="9355157" y="5240646"/>
            <a:ext cx="556473" cy="27699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lang="zh-CN" altLang="en-US" sz="1200" dirty="0">
                <a:solidFill>
                  <a:srgbClr val="1F497D"/>
                </a:solidFill>
                <a:latin typeface="微软雅黑 Light" panose="020B0502040204020203" pitchFamily="34" charset="-122"/>
                <a:ea typeface="微软雅黑 Light" panose="020B0502040204020203" pitchFamily="34" charset="-122"/>
              </a:rPr>
              <a:t>质疑</a:t>
            </a:r>
            <a:endParaRPr kumimoji="0" lang="zh-CN" altLang="en-US" sz="1200" b="0" i="0" u="none" strike="noStrike" kern="1200" cap="none" spc="0" normalizeH="0" baseline="0" noProof="0" dirty="0">
              <a:ln>
                <a:noFill/>
              </a:ln>
              <a:solidFill>
                <a:srgbClr val="1F497D"/>
              </a:solidFill>
              <a:effectLst/>
              <a:uLnTx/>
              <a:uFillTx/>
              <a:latin typeface="微软雅黑 Light" panose="020B0502040204020203" pitchFamily="34" charset="-122"/>
              <a:ea typeface="微软雅黑 Light" panose="020B0502040204020203" pitchFamily="34" charset="-122"/>
              <a:cs typeface="+mn-cs"/>
            </a:endParaRPr>
          </a:p>
        </p:txBody>
      </p:sp>
      <p:sp>
        <p:nvSpPr>
          <p:cNvPr id="60" name="TextBox 30"/>
          <p:cNvSpPr txBox="1"/>
          <p:nvPr/>
        </p:nvSpPr>
        <p:spPr>
          <a:xfrm>
            <a:off x="7724229" y="3026029"/>
            <a:ext cx="2557814" cy="1250755"/>
          </a:xfrm>
          <a:prstGeom prst="rect">
            <a:avLst/>
          </a:prstGeom>
          <a:noFill/>
        </p:spPr>
        <p:txBody>
          <a:bodyPr wrap="square" lIns="182843" tIns="91422" rIns="182843" bIns="91422" rtlCol="0">
            <a:spAutoFit/>
          </a:bodyPr>
          <a:lstStyle/>
          <a:p>
            <a:pPr marL="342900" marR="0" lvl="0" indent="-342900" algn="l" defTabSz="685800" rtl="0" eaLnBrk="1" fontAlgn="auto" latinLnBrk="0" hangingPunct="1">
              <a:lnSpc>
                <a:spcPct val="150000"/>
              </a:lnSpc>
              <a:spcBef>
                <a:spcPts val="0"/>
              </a:spcBef>
              <a:spcAft>
                <a:spcPts val="0"/>
              </a:spcAft>
              <a:buClrTx/>
              <a:buSzTx/>
              <a:buFont typeface="+mj-lt"/>
              <a:buAutoNum type="arabicPeriod"/>
              <a:defRPr/>
            </a:pPr>
            <a:r>
              <a:rPr kumimoji="0" lang="zh-CN" altLang="en-US" sz="1600" b="0" i="0" u="none" strike="noStrike" kern="1200" cap="none" spc="0" normalizeH="0" baseline="0" noProof="0" dirty="0">
                <a:ln>
                  <a:noFill/>
                </a:ln>
                <a:solidFill>
                  <a:prstClr val="black">
                    <a:lumMod val="65000"/>
                    <a:lumOff val="35000"/>
                  </a:prstClr>
                </a:solidFill>
                <a:effectLst/>
                <a:uLnTx/>
                <a:uFillTx/>
                <a:latin typeface="微软雅黑 Light" panose="020B0502040204020203" pitchFamily="34" charset="-122"/>
                <a:ea typeface="微软雅黑 Light" panose="020B0502040204020203" pitchFamily="34" charset="-122"/>
                <a:cs typeface="+mn-cs"/>
              </a:rPr>
              <a:t>为什么做</a:t>
            </a: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微软雅黑 Light" panose="020B0502040204020203" pitchFamily="34" charset="-122"/>
              <a:ea typeface="微软雅黑 Light" panose="020B0502040204020203" pitchFamily="34" charset="-122"/>
              <a:cs typeface="+mn-cs"/>
            </a:endParaRPr>
          </a:p>
          <a:p>
            <a:pPr marL="342900" indent="-342900">
              <a:lnSpc>
                <a:spcPct val="150000"/>
              </a:lnSpc>
              <a:buFont typeface="+mj-lt"/>
              <a:buAutoNum type="arabicPeriod"/>
            </a:pPr>
            <a:r>
              <a:rPr lang="zh-CN" altLang="en-US" sz="1600" dirty="0">
                <a:solidFill>
                  <a:prstClr val="black">
                    <a:lumMod val="65000"/>
                    <a:lumOff val="35000"/>
                  </a:prstClr>
                </a:solidFill>
                <a:latin typeface="微软雅黑 Light" panose="020B0502040204020203" pitchFamily="34" charset="-122"/>
                <a:ea typeface="微软雅黑 Light" panose="020B0502040204020203" pitchFamily="34" charset="-122"/>
              </a:rPr>
              <a:t>对谁做</a:t>
            </a:r>
            <a:endParaRPr lang="en-US" altLang="zh-CN" sz="1600" dirty="0">
              <a:solidFill>
                <a:prstClr val="black">
                  <a:lumMod val="65000"/>
                  <a:lumOff val="35000"/>
                </a:prstClr>
              </a:solidFill>
              <a:latin typeface="微软雅黑 Light" panose="020B0502040204020203" pitchFamily="34" charset="-122"/>
              <a:ea typeface="微软雅黑 Light" panose="020B0502040204020203" pitchFamily="34" charset="-122"/>
            </a:endParaRPr>
          </a:p>
          <a:p>
            <a:pPr marL="342900" indent="-342900">
              <a:lnSpc>
                <a:spcPct val="150000"/>
              </a:lnSpc>
              <a:buFont typeface="+mj-lt"/>
              <a:buAutoNum type="arabicPeriod"/>
            </a:pPr>
            <a:r>
              <a:rPr lang="zh-CN" altLang="en-US" sz="1600" dirty="0">
                <a:solidFill>
                  <a:prstClr val="black">
                    <a:lumMod val="65000"/>
                    <a:lumOff val="35000"/>
                  </a:prstClr>
                </a:solidFill>
                <a:latin typeface="微软雅黑 Light" panose="020B0502040204020203" pitchFamily="34" charset="-122"/>
                <a:ea typeface="微软雅黑 Light" panose="020B0502040204020203" pitchFamily="34" charset="-122"/>
              </a:rPr>
              <a:t>做什么</a:t>
            </a:r>
            <a:endParaRPr lang="en-US" altLang="zh-CN" sz="1600" dirty="0">
              <a:solidFill>
                <a:prstClr val="black">
                  <a:lumMod val="65000"/>
                  <a:lumOff val="35000"/>
                </a:prstClr>
              </a:solidFill>
              <a:latin typeface="微软雅黑 Light" panose="020B0502040204020203" pitchFamily="34" charset="-122"/>
              <a:ea typeface="微软雅黑 Light" panose="020B0502040204020203" pitchFamily="34" charset="-122"/>
            </a:endParaRPr>
          </a:p>
        </p:txBody>
      </p:sp>
      <p:sp>
        <p:nvSpPr>
          <p:cNvPr id="61" name="箭头: 右 60"/>
          <p:cNvSpPr/>
          <p:nvPr/>
        </p:nvSpPr>
        <p:spPr>
          <a:xfrm rot="5400000">
            <a:off x="1441391" y="3974529"/>
            <a:ext cx="720080" cy="144016"/>
          </a:xfrm>
          <a:prstGeom prst="rightArrow">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p:cNvSpPr txBox="1"/>
          <p:nvPr/>
        </p:nvSpPr>
        <p:spPr>
          <a:xfrm>
            <a:off x="1873439" y="3879150"/>
            <a:ext cx="1512168" cy="27699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lang="zh-CN" altLang="en-US" sz="1200" dirty="0">
                <a:solidFill>
                  <a:srgbClr val="1F497D"/>
                </a:solidFill>
                <a:latin typeface="微软雅黑 Light" panose="020B0502040204020203" pitchFamily="34" charset="-122"/>
                <a:ea typeface="微软雅黑 Light" panose="020B0502040204020203" pitchFamily="34" charset="-122"/>
              </a:rPr>
              <a:t>通过词源去探索</a:t>
            </a:r>
            <a:endParaRPr kumimoji="0" lang="zh-CN" altLang="en-US" sz="1200" b="0" i="0" u="none" strike="noStrike" kern="1200" cap="none" spc="0" normalizeH="0" baseline="0" noProof="0" dirty="0">
              <a:ln>
                <a:noFill/>
              </a:ln>
              <a:solidFill>
                <a:srgbClr val="1F497D"/>
              </a:solidFill>
              <a:effectLst/>
              <a:uLnTx/>
              <a:uFillTx/>
              <a:latin typeface="微软雅黑 Light" panose="020B0502040204020203" pitchFamily="34" charset="-122"/>
              <a:ea typeface="微软雅黑 Light" panose="020B0502040204020203" pitchFamily="34" charset="-122"/>
              <a:cs typeface="+mn-cs"/>
            </a:endParaRPr>
          </a:p>
        </p:txBody>
      </p:sp>
      <p:pic>
        <p:nvPicPr>
          <p:cNvPr id="63" name="图片 62"/>
          <p:cNvPicPr>
            <a:picLocks noChangeAspect="1"/>
          </p:cNvPicPr>
          <p:nvPr/>
        </p:nvPicPr>
        <p:blipFill>
          <a:blip r:embed="rId1" cstate="print">
            <a:extLst>
              <a:ext uri="{28A0092B-C50C-407E-A947-70E740481C1C}">
                <a14:useLocalDpi xmlns:a14="http://schemas.microsoft.com/office/drawing/2010/main" val="0"/>
              </a:ext>
            </a:extLst>
          </a:blip>
          <a:srcRect t="823" b="823"/>
          <a:stretch>
            <a:fillRect/>
          </a:stretch>
        </p:blipFill>
        <p:spPr>
          <a:xfrm>
            <a:off x="8575169" y="237426"/>
            <a:ext cx="3240000" cy="216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advTm="2266">
        <p14:prism/>
      </p:transition>
    </mc:Choice>
    <mc:Fallback>
      <p:transition spd="slow" advTm="226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42"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anim calcmode="lin" valueType="num">
                                      <p:cBhvr>
                                        <p:cTn id="12" dur="500" fill="hold"/>
                                        <p:tgtEl>
                                          <p:spTgt spid="7"/>
                                        </p:tgtEl>
                                        <p:attrNameLst>
                                          <p:attrName>ppt_x</p:attrName>
                                        </p:attrNameLst>
                                      </p:cBhvr>
                                      <p:tavLst>
                                        <p:tav tm="0">
                                          <p:val>
                                            <p:strVal val="#ppt_x"/>
                                          </p:val>
                                        </p:tav>
                                        <p:tav tm="100000">
                                          <p:val>
                                            <p:strVal val="#ppt_x"/>
                                          </p:val>
                                        </p:tav>
                                      </p:tavLst>
                                    </p:anim>
                                    <p:anim calcmode="lin" valueType="num">
                                      <p:cBhvr>
                                        <p:cTn id="13" dur="500" fill="hold"/>
                                        <p:tgtEl>
                                          <p:spTgt spid="7"/>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anim calcmode="lin" valueType="num">
                                      <p:cBhvr>
                                        <p:cTn id="17" dur="500" fill="hold"/>
                                        <p:tgtEl>
                                          <p:spTgt spid="32"/>
                                        </p:tgtEl>
                                        <p:attrNameLst>
                                          <p:attrName>ppt_x</p:attrName>
                                        </p:attrNameLst>
                                      </p:cBhvr>
                                      <p:tavLst>
                                        <p:tav tm="0">
                                          <p:val>
                                            <p:strVal val="#ppt_x"/>
                                          </p:val>
                                        </p:tav>
                                        <p:tav tm="100000">
                                          <p:val>
                                            <p:strVal val="#ppt_x"/>
                                          </p:val>
                                        </p:tav>
                                      </p:tavLst>
                                    </p:anim>
                                    <p:anim calcmode="lin" valueType="num">
                                      <p:cBhvr>
                                        <p:cTn id="18" dur="500" fill="hold"/>
                                        <p:tgtEl>
                                          <p:spTgt spid="32"/>
                                        </p:tgtEl>
                                        <p:attrNameLst>
                                          <p:attrName>ppt_y</p:attrName>
                                        </p:attrNameLst>
                                      </p:cBhvr>
                                      <p:tavLst>
                                        <p:tav tm="0">
                                          <p:val>
                                            <p:strVal val="#ppt_y+.1"/>
                                          </p:val>
                                        </p:tav>
                                        <p:tav tm="100000">
                                          <p:val>
                                            <p:strVal val="#ppt_y"/>
                                          </p:val>
                                        </p:tav>
                                      </p:tavLst>
                                    </p:anim>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childTnLst>
                                </p:cTn>
                              </p:par>
                              <p:par>
                                <p:cTn id="22" presetID="42" presetClass="entr" presetSubtype="0"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anim calcmode="lin" valueType="num">
                                      <p:cBhvr>
                                        <p:cTn id="25" dur="500" fill="hold"/>
                                        <p:tgtEl>
                                          <p:spTgt spid="31"/>
                                        </p:tgtEl>
                                        <p:attrNameLst>
                                          <p:attrName>ppt_x</p:attrName>
                                        </p:attrNameLst>
                                      </p:cBhvr>
                                      <p:tavLst>
                                        <p:tav tm="0">
                                          <p:val>
                                            <p:strVal val="#ppt_x"/>
                                          </p:val>
                                        </p:tav>
                                        <p:tav tm="100000">
                                          <p:val>
                                            <p:strVal val="#ppt_x"/>
                                          </p:val>
                                        </p:tav>
                                      </p:tavLst>
                                    </p:anim>
                                    <p:anim calcmode="lin" valueType="num">
                                      <p:cBhvr>
                                        <p:cTn id="26" dur="500" fill="hold"/>
                                        <p:tgtEl>
                                          <p:spTgt spid="31"/>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500"/>
                                        <p:tgtEl>
                                          <p:spTgt spid="48"/>
                                        </p:tgtEl>
                                      </p:cBhvr>
                                    </p:animEffect>
                                    <p:anim calcmode="lin" valueType="num">
                                      <p:cBhvr>
                                        <p:cTn id="30" dur="500" fill="hold"/>
                                        <p:tgtEl>
                                          <p:spTgt spid="48"/>
                                        </p:tgtEl>
                                        <p:attrNameLst>
                                          <p:attrName>ppt_x</p:attrName>
                                        </p:attrNameLst>
                                      </p:cBhvr>
                                      <p:tavLst>
                                        <p:tav tm="0">
                                          <p:val>
                                            <p:strVal val="#ppt_x"/>
                                          </p:val>
                                        </p:tav>
                                        <p:tav tm="100000">
                                          <p:val>
                                            <p:strVal val="#ppt_x"/>
                                          </p:val>
                                        </p:tav>
                                      </p:tavLst>
                                    </p:anim>
                                    <p:anim calcmode="lin" valueType="num">
                                      <p:cBhvr>
                                        <p:cTn id="31" dur="500" fill="hold"/>
                                        <p:tgtEl>
                                          <p:spTgt spid="48"/>
                                        </p:tgtEl>
                                        <p:attrNameLst>
                                          <p:attrName>ppt_y</p:attrName>
                                        </p:attrNameLst>
                                      </p:cBhvr>
                                      <p:tavLst>
                                        <p:tav tm="0">
                                          <p:val>
                                            <p:strVal val="#ppt_y+.1"/>
                                          </p:val>
                                        </p:tav>
                                        <p:tav tm="100000">
                                          <p:val>
                                            <p:strVal val="#ppt_y"/>
                                          </p:val>
                                        </p:tav>
                                      </p:tavLst>
                                    </p:anim>
                                  </p:childTnLst>
                                </p:cTn>
                              </p:par>
                            </p:childTnLst>
                          </p:cTn>
                        </p:par>
                        <p:par>
                          <p:cTn id="32" fill="hold">
                            <p:stCondLst>
                              <p:cond delay="0"/>
                            </p:stCondLst>
                            <p:childTnLst>
                              <p:par>
                                <p:cTn id="33" presetID="1" presetClass="entr" presetSubtype="0" fill="hold" grpId="0" nodeType="after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42"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fade">
                                      <p:cBhvr>
                                        <p:cTn id="41" dur="1000"/>
                                        <p:tgtEl>
                                          <p:spTgt spid="50"/>
                                        </p:tgtEl>
                                      </p:cBhvr>
                                    </p:animEffect>
                                    <p:anim calcmode="lin" valueType="num">
                                      <p:cBhvr>
                                        <p:cTn id="42" dur="1000" fill="hold"/>
                                        <p:tgtEl>
                                          <p:spTgt spid="50"/>
                                        </p:tgtEl>
                                        <p:attrNameLst>
                                          <p:attrName>ppt_x</p:attrName>
                                        </p:attrNameLst>
                                      </p:cBhvr>
                                      <p:tavLst>
                                        <p:tav tm="0">
                                          <p:val>
                                            <p:strVal val="#ppt_x"/>
                                          </p:val>
                                        </p:tav>
                                        <p:tav tm="100000">
                                          <p:val>
                                            <p:strVal val="#ppt_x"/>
                                          </p:val>
                                        </p:tav>
                                      </p:tavLst>
                                    </p:anim>
                                    <p:anim calcmode="lin" valueType="num">
                                      <p:cBhvr>
                                        <p:cTn id="43" dur="1000" fill="hold"/>
                                        <p:tgtEl>
                                          <p:spTgt spid="50"/>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53"/>
                                        </p:tgtEl>
                                        <p:attrNameLst>
                                          <p:attrName>style.visibility</p:attrName>
                                        </p:attrNameLst>
                                      </p:cBhvr>
                                      <p:to>
                                        <p:strVal val="visible"/>
                                      </p:to>
                                    </p:set>
                                    <p:animEffect transition="in" filter="fade">
                                      <p:cBhvr>
                                        <p:cTn id="46" dur="1000"/>
                                        <p:tgtEl>
                                          <p:spTgt spid="53"/>
                                        </p:tgtEl>
                                      </p:cBhvr>
                                    </p:animEffect>
                                    <p:anim calcmode="lin" valueType="num">
                                      <p:cBhvr>
                                        <p:cTn id="47" dur="1000" fill="hold"/>
                                        <p:tgtEl>
                                          <p:spTgt spid="53"/>
                                        </p:tgtEl>
                                        <p:attrNameLst>
                                          <p:attrName>ppt_x</p:attrName>
                                        </p:attrNameLst>
                                      </p:cBhvr>
                                      <p:tavLst>
                                        <p:tav tm="0">
                                          <p:val>
                                            <p:strVal val="#ppt_x"/>
                                          </p:val>
                                        </p:tav>
                                        <p:tav tm="100000">
                                          <p:val>
                                            <p:strVal val="#ppt_x"/>
                                          </p:val>
                                        </p:tav>
                                      </p:tavLst>
                                    </p:anim>
                                    <p:anim calcmode="lin" valueType="num">
                                      <p:cBhvr>
                                        <p:cTn id="48" dur="1000" fill="hold"/>
                                        <p:tgtEl>
                                          <p:spTgt spid="53"/>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animEffect transition="in" filter="fade">
                                      <p:cBhvr>
                                        <p:cTn id="51" dur="1000"/>
                                        <p:tgtEl>
                                          <p:spTgt spid="60"/>
                                        </p:tgtEl>
                                      </p:cBhvr>
                                    </p:animEffect>
                                    <p:anim calcmode="lin" valueType="num">
                                      <p:cBhvr>
                                        <p:cTn id="52" dur="1000" fill="hold"/>
                                        <p:tgtEl>
                                          <p:spTgt spid="60"/>
                                        </p:tgtEl>
                                        <p:attrNameLst>
                                          <p:attrName>ppt_x</p:attrName>
                                        </p:attrNameLst>
                                      </p:cBhvr>
                                      <p:tavLst>
                                        <p:tav tm="0">
                                          <p:val>
                                            <p:strVal val="#ppt_x"/>
                                          </p:val>
                                        </p:tav>
                                        <p:tav tm="100000">
                                          <p:val>
                                            <p:strVal val="#ppt_x"/>
                                          </p:val>
                                        </p:tav>
                                      </p:tavLst>
                                    </p:anim>
                                    <p:anim calcmode="lin" valueType="num">
                                      <p:cBhvr>
                                        <p:cTn id="53"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62"/>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61"/>
                                        </p:tgtEl>
                                        <p:attrNameLst>
                                          <p:attrName>style.visibility</p:attrName>
                                        </p:attrNameLst>
                                      </p:cBhvr>
                                      <p:to>
                                        <p:strVal val="visible"/>
                                      </p:to>
                                    </p:set>
                                  </p:childTnLst>
                                </p:cTn>
                              </p:par>
                              <p:par>
                                <p:cTn id="60" presetID="42" presetClass="entr" presetSubtype="0" fill="hold" nodeType="with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1000"/>
                                        <p:tgtEl>
                                          <p:spTgt spid="10"/>
                                        </p:tgtEl>
                                      </p:cBhvr>
                                    </p:animEffect>
                                    <p:anim calcmode="lin" valueType="num">
                                      <p:cBhvr>
                                        <p:cTn id="63" dur="1000" fill="hold"/>
                                        <p:tgtEl>
                                          <p:spTgt spid="10"/>
                                        </p:tgtEl>
                                        <p:attrNameLst>
                                          <p:attrName>ppt_x</p:attrName>
                                        </p:attrNameLst>
                                      </p:cBhvr>
                                      <p:tavLst>
                                        <p:tav tm="0">
                                          <p:val>
                                            <p:strVal val="#ppt_x"/>
                                          </p:val>
                                        </p:tav>
                                        <p:tav tm="100000">
                                          <p:val>
                                            <p:strVal val="#ppt_x"/>
                                          </p:val>
                                        </p:tav>
                                      </p:tavLst>
                                    </p:anim>
                                    <p:anim calcmode="lin" valueType="num">
                                      <p:cBhvr>
                                        <p:cTn id="64" dur="1000" fill="hold"/>
                                        <p:tgtEl>
                                          <p:spTgt spid="10"/>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fade">
                                      <p:cBhvr>
                                        <p:cTn id="67" dur="1000"/>
                                        <p:tgtEl>
                                          <p:spTgt spid="38"/>
                                        </p:tgtEl>
                                      </p:cBhvr>
                                    </p:animEffect>
                                    <p:anim calcmode="lin" valueType="num">
                                      <p:cBhvr>
                                        <p:cTn id="68" dur="1000" fill="hold"/>
                                        <p:tgtEl>
                                          <p:spTgt spid="38"/>
                                        </p:tgtEl>
                                        <p:attrNameLst>
                                          <p:attrName>ppt_x</p:attrName>
                                        </p:attrNameLst>
                                      </p:cBhvr>
                                      <p:tavLst>
                                        <p:tav tm="0">
                                          <p:val>
                                            <p:strVal val="#ppt_x"/>
                                          </p:val>
                                        </p:tav>
                                        <p:tav tm="100000">
                                          <p:val>
                                            <p:strVal val="#ppt_x"/>
                                          </p:val>
                                        </p:tav>
                                      </p:tavLst>
                                    </p:anim>
                                    <p:anim calcmode="lin" valueType="num">
                                      <p:cBhvr>
                                        <p:cTn id="69" dur="1000" fill="hold"/>
                                        <p:tgtEl>
                                          <p:spTgt spid="38"/>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fade">
                                      <p:cBhvr>
                                        <p:cTn id="72" dur="1000"/>
                                        <p:tgtEl>
                                          <p:spTgt spid="35"/>
                                        </p:tgtEl>
                                      </p:cBhvr>
                                    </p:animEffect>
                                    <p:anim calcmode="lin" valueType="num">
                                      <p:cBhvr>
                                        <p:cTn id="73" dur="1000" fill="hold"/>
                                        <p:tgtEl>
                                          <p:spTgt spid="35"/>
                                        </p:tgtEl>
                                        <p:attrNameLst>
                                          <p:attrName>ppt_x</p:attrName>
                                        </p:attrNameLst>
                                      </p:cBhvr>
                                      <p:tavLst>
                                        <p:tav tm="0">
                                          <p:val>
                                            <p:strVal val="#ppt_x"/>
                                          </p:val>
                                        </p:tav>
                                        <p:tav tm="100000">
                                          <p:val>
                                            <p:strVal val="#ppt_x"/>
                                          </p:val>
                                        </p:tav>
                                      </p:tavLst>
                                    </p:anim>
                                    <p:anim calcmode="lin" valueType="num">
                                      <p:cBhvr>
                                        <p:cTn id="74"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9"/>
                                        </p:tgtEl>
                                        <p:attrNameLst>
                                          <p:attrName>style.visibility</p:attrName>
                                        </p:attrNameLst>
                                      </p:cBhvr>
                                      <p:to>
                                        <p:strVal val="visible"/>
                                      </p:to>
                                    </p:set>
                                  </p:childTnLst>
                                </p:cTn>
                              </p:par>
                            </p:childTnLst>
                          </p:cTn>
                        </p:par>
                        <p:par>
                          <p:cTn id="79" fill="hold">
                            <p:stCondLst>
                              <p:cond delay="0"/>
                            </p:stCondLst>
                            <p:childTnLst>
                              <p:par>
                                <p:cTn id="80" presetID="1" presetClass="entr" presetSubtype="0" fill="hold" grpId="0" nodeType="afterEffect">
                                  <p:stCondLst>
                                    <p:cond delay="0"/>
                                  </p:stCondLst>
                                  <p:childTnLst>
                                    <p:set>
                                      <p:cBhvr>
                                        <p:cTn id="81" dur="1" fill="hold">
                                          <p:stCondLst>
                                            <p:cond delay="0"/>
                                          </p:stCondLst>
                                        </p:cTn>
                                        <p:tgtEl>
                                          <p:spTgt spid="58"/>
                                        </p:tgtEl>
                                        <p:attrNameLst>
                                          <p:attrName>style.visibility</p:attrName>
                                        </p:attrNameLst>
                                      </p:cBhvr>
                                      <p:to>
                                        <p:strVal val="visible"/>
                                      </p:to>
                                    </p:set>
                                  </p:childTnLst>
                                </p:cTn>
                              </p:par>
                            </p:childTnLst>
                          </p:cTn>
                        </p:par>
                        <p:par>
                          <p:cTn id="82" fill="hold">
                            <p:stCondLst>
                              <p:cond delay="0"/>
                            </p:stCondLst>
                            <p:childTnLst>
                              <p:par>
                                <p:cTn id="83" presetID="42" presetClass="entr" presetSubtype="0" fill="hold" grpId="0" nodeType="afterEffect">
                                  <p:stCondLst>
                                    <p:cond delay="0"/>
                                  </p:stCondLst>
                                  <p:childTnLst>
                                    <p:set>
                                      <p:cBhvr>
                                        <p:cTn id="84" dur="1" fill="hold">
                                          <p:stCondLst>
                                            <p:cond delay="0"/>
                                          </p:stCondLst>
                                        </p:cTn>
                                        <p:tgtEl>
                                          <p:spTgt spid="52"/>
                                        </p:tgtEl>
                                        <p:attrNameLst>
                                          <p:attrName>style.visibility</p:attrName>
                                        </p:attrNameLst>
                                      </p:cBhvr>
                                      <p:to>
                                        <p:strVal val="visible"/>
                                      </p:to>
                                    </p:set>
                                    <p:animEffect transition="in" filter="fade">
                                      <p:cBhvr>
                                        <p:cTn id="85" dur="1000"/>
                                        <p:tgtEl>
                                          <p:spTgt spid="52"/>
                                        </p:tgtEl>
                                      </p:cBhvr>
                                    </p:animEffect>
                                    <p:anim calcmode="lin" valueType="num">
                                      <p:cBhvr>
                                        <p:cTn id="86" dur="1000" fill="hold"/>
                                        <p:tgtEl>
                                          <p:spTgt spid="52"/>
                                        </p:tgtEl>
                                        <p:attrNameLst>
                                          <p:attrName>ppt_x</p:attrName>
                                        </p:attrNameLst>
                                      </p:cBhvr>
                                      <p:tavLst>
                                        <p:tav tm="0">
                                          <p:val>
                                            <p:strVal val="#ppt_x"/>
                                          </p:val>
                                        </p:tav>
                                        <p:tav tm="100000">
                                          <p:val>
                                            <p:strVal val="#ppt_x"/>
                                          </p:val>
                                        </p:tav>
                                      </p:tavLst>
                                    </p:anim>
                                    <p:anim calcmode="lin" valueType="num">
                                      <p:cBhvr>
                                        <p:cTn id="87"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5" grpId="0"/>
      <p:bldP spid="38" grpId="0"/>
      <p:bldP spid="2" grpId="0" animBg="1"/>
      <p:bldP spid="48" grpId="0"/>
      <p:bldP spid="49" grpId="0" animBg="1"/>
      <p:bldP spid="4" grpId="0"/>
      <p:bldP spid="50" grpId="0"/>
      <p:bldP spid="51" grpId="0" animBg="1"/>
      <p:bldP spid="52" grpId="0"/>
      <p:bldP spid="53" grpId="0"/>
      <p:bldP spid="6" grpId="0" animBg="1"/>
      <p:bldP spid="27" grpId="0"/>
      <p:bldP spid="58" grpId="0" animBg="1"/>
      <p:bldP spid="59" grpId="0"/>
      <p:bldP spid="60" grpId="0"/>
      <p:bldP spid="61" grpId="0" animBg="1"/>
      <p:bldP spid="6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569072" y="1985577"/>
            <a:ext cx="3521121" cy="3675671"/>
            <a:chOff x="2577064" y="1047750"/>
            <a:chExt cx="2061817" cy="2152315"/>
          </a:xfrm>
        </p:grpSpPr>
        <p:sp>
          <p:nvSpPr>
            <p:cNvPr id="6" name="Freeform 6"/>
            <p:cNvSpPr/>
            <p:nvPr/>
          </p:nvSpPr>
          <p:spPr bwMode="auto">
            <a:xfrm>
              <a:off x="3120044" y="1047750"/>
              <a:ext cx="980381" cy="1176458"/>
            </a:xfrm>
            <a:custGeom>
              <a:avLst/>
              <a:gdLst>
                <a:gd name="T0" fmla="*/ 325 w 650"/>
                <a:gd name="T1" fmla="*/ 0 h 780"/>
                <a:gd name="T2" fmla="*/ 488 w 650"/>
                <a:gd name="T3" fmla="*/ 98 h 780"/>
                <a:gd name="T4" fmla="*/ 650 w 650"/>
                <a:gd name="T5" fmla="*/ 195 h 780"/>
                <a:gd name="T6" fmla="*/ 650 w 650"/>
                <a:gd name="T7" fmla="*/ 390 h 780"/>
                <a:gd name="T8" fmla="*/ 650 w 650"/>
                <a:gd name="T9" fmla="*/ 585 h 780"/>
                <a:gd name="T10" fmla="*/ 488 w 650"/>
                <a:gd name="T11" fmla="*/ 682 h 780"/>
                <a:gd name="T12" fmla="*/ 325 w 650"/>
                <a:gd name="T13" fmla="*/ 780 h 780"/>
                <a:gd name="T14" fmla="*/ 163 w 650"/>
                <a:gd name="T15" fmla="*/ 682 h 780"/>
                <a:gd name="T16" fmla="*/ 0 w 650"/>
                <a:gd name="T17" fmla="*/ 585 h 780"/>
                <a:gd name="T18" fmla="*/ 0 w 650"/>
                <a:gd name="T19" fmla="*/ 390 h 780"/>
                <a:gd name="T20" fmla="*/ 0 w 650"/>
                <a:gd name="T21" fmla="*/ 195 h 780"/>
                <a:gd name="T22" fmla="*/ 163 w 650"/>
                <a:gd name="T23" fmla="*/ 98 h 780"/>
                <a:gd name="T24" fmla="*/ 325 w 650"/>
                <a:gd name="T25"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0" h="780">
                  <a:moveTo>
                    <a:pt x="325" y="0"/>
                  </a:moveTo>
                  <a:lnTo>
                    <a:pt x="488" y="98"/>
                  </a:lnTo>
                  <a:lnTo>
                    <a:pt x="650" y="195"/>
                  </a:lnTo>
                  <a:lnTo>
                    <a:pt x="650" y="390"/>
                  </a:lnTo>
                  <a:lnTo>
                    <a:pt x="650" y="585"/>
                  </a:lnTo>
                  <a:lnTo>
                    <a:pt x="488" y="682"/>
                  </a:lnTo>
                  <a:lnTo>
                    <a:pt x="325" y="780"/>
                  </a:lnTo>
                  <a:lnTo>
                    <a:pt x="163" y="682"/>
                  </a:lnTo>
                  <a:lnTo>
                    <a:pt x="0" y="585"/>
                  </a:lnTo>
                  <a:lnTo>
                    <a:pt x="0" y="390"/>
                  </a:lnTo>
                  <a:lnTo>
                    <a:pt x="0" y="195"/>
                  </a:lnTo>
                  <a:lnTo>
                    <a:pt x="163" y="98"/>
                  </a:lnTo>
                  <a:lnTo>
                    <a:pt x="325" y="0"/>
                  </a:ln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en-US"/>
            </a:p>
          </p:txBody>
        </p:sp>
        <p:sp>
          <p:nvSpPr>
            <p:cNvPr id="7" name="Freeform 7"/>
            <p:cNvSpPr/>
            <p:nvPr/>
          </p:nvSpPr>
          <p:spPr bwMode="auto">
            <a:xfrm>
              <a:off x="2577064" y="2025115"/>
              <a:ext cx="978873" cy="1174950"/>
            </a:xfrm>
            <a:custGeom>
              <a:avLst/>
              <a:gdLst>
                <a:gd name="T0" fmla="*/ 324 w 649"/>
                <a:gd name="T1" fmla="*/ 0 h 779"/>
                <a:gd name="T2" fmla="*/ 487 w 649"/>
                <a:gd name="T3" fmla="*/ 98 h 779"/>
                <a:gd name="T4" fmla="*/ 649 w 649"/>
                <a:gd name="T5" fmla="*/ 195 h 779"/>
                <a:gd name="T6" fmla="*/ 649 w 649"/>
                <a:gd name="T7" fmla="*/ 390 h 779"/>
                <a:gd name="T8" fmla="*/ 649 w 649"/>
                <a:gd name="T9" fmla="*/ 584 h 779"/>
                <a:gd name="T10" fmla="*/ 487 w 649"/>
                <a:gd name="T11" fmla="*/ 682 h 779"/>
                <a:gd name="T12" fmla="*/ 324 w 649"/>
                <a:gd name="T13" fmla="*/ 779 h 779"/>
                <a:gd name="T14" fmla="*/ 162 w 649"/>
                <a:gd name="T15" fmla="*/ 682 h 779"/>
                <a:gd name="T16" fmla="*/ 0 w 649"/>
                <a:gd name="T17" fmla="*/ 584 h 779"/>
                <a:gd name="T18" fmla="*/ 0 w 649"/>
                <a:gd name="T19" fmla="*/ 390 h 779"/>
                <a:gd name="T20" fmla="*/ 0 w 649"/>
                <a:gd name="T21" fmla="*/ 195 h 779"/>
                <a:gd name="T22" fmla="*/ 162 w 649"/>
                <a:gd name="T23" fmla="*/ 98 h 779"/>
                <a:gd name="T24" fmla="*/ 324 w 649"/>
                <a:gd name="T25" fmla="*/ 0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9" h="779">
                  <a:moveTo>
                    <a:pt x="324" y="0"/>
                  </a:moveTo>
                  <a:lnTo>
                    <a:pt x="487" y="98"/>
                  </a:lnTo>
                  <a:lnTo>
                    <a:pt x="649" y="195"/>
                  </a:lnTo>
                  <a:lnTo>
                    <a:pt x="649" y="390"/>
                  </a:lnTo>
                  <a:lnTo>
                    <a:pt x="649" y="584"/>
                  </a:lnTo>
                  <a:lnTo>
                    <a:pt x="487" y="682"/>
                  </a:lnTo>
                  <a:lnTo>
                    <a:pt x="324" y="779"/>
                  </a:lnTo>
                  <a:lnTo>
                    <a:pt x="162" y="682"/>
                  </a:lnTo>
                  <a:lnTo>
                    <a:pt x="0" y="584"/>
                  </a:lnTo>
                  <a:lnTo>
                    <a:pt x="0" y="390"/>
                  </a:lnTo>
                  <a:lnTo>
                    <a:pt x="0" y="195"/>
                  </a:lnTo>
                  <a:lnTo>
                    <a:pt x="162" y="98"/>
                  </a:lnTo>
                  <a:lnTo>
                    <a:pt x="324" y="0"/>
                  </a:ln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en-US"/>
            </a:p>
          </p:txBody>
        </p:sp>
        <p:sp>
          <p:nvSpPr>
            <p:cNvPr id="8" name="Freeform 8"/>
            <p:cNvSpPr/>
            <p:nvPr/>
          </p:nvSpPr>
          <p:spPr bwMode="auto">
            <a:xfrm>
              <a:off x="3658500" y="2025115"/>
              <a:ext cx="980381" cy="1174950"/>
            </a:xfrm>
            <a:custGeom>
              <a:avLst/>
              <a:gdLst>
                <a:gd name="T0" fmla="*/ 325 w 650"/>
                <a:gd name="T1" fmla="*/ 0 h 779"/>
                <a:gd name="T2" fmla="*/ 488 w 650"/>
                <a:gd name="T3" fmla="*/ 98 h 779"/>
                <a:gd name="T4" fmla="*/ 650 w 650"/>
                <a:gd name="T5" fmla="*/ 195 h 779"/>
                <a:gd name="T6" fmla="*/ 650 w 650"/>
                <a:gd name="T7" fmla="*/ 390 h 779"/>
                <a:gd name="T8" fmla="*/ 650 w 650"/>
                <a:gd name="T9" fmla="*/ 584 h 779"/>
                <a:gd name="T10" fmla="*/ 488 w 650"/>
                <a:gd name="T11" fmla="*/ 682 h 779"/>
                <a:gd name="T12" fmla="*/ 325 w 650"/>
                <a:gd name="T13" fmla="*/ 779 h 779"/>
                <a:gd name="T14" fmla="*/ 163 w 650"/>
                <a:gd name="T15" fmla="*/ 682 h 779"/>
                <a:gd name="T16" fmla="*/ 0 w 650"/>
                <a:gd name="T17" fmla="*/ 584 h 779"/>
                <a:gd name="T18" fmla="*/ 0 w 650"/>
                <a:gd name="T19" fmla="*/ 390 h 779"/>
                <a:gd name="T20" fmla="*/ 0 w 650"/>
                <a:gd name="T21" fmla="*/ 195 h 779"/>
                <a:gd name="T22" fmla="*/ 163 w 650"/>
                <a:gd name="T23" fmla="*/ 98 h 779"/>
                <a:gd name="T24" fmla="*/ 325 w 650"/>
                <a:gd name="T25" fmla="*/ 0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0" h="779">
                  <a:moveTo>
                    <a:pt x="325" y="0"/>
                  </a:moveTo>
                  <a:lnTo>
                    <a:pt x="488" y="98"/>
                  </a:lnTo>
                  <a:lnTo>
                    <a:pt x="650" y="195"/>
                  </a:lnTo>
                  <a:lnTo>
                    <a:pt x="650" y="390"/>
                  </a:lnTo>
                  <a:lnTo>
                    <a:pt x="650" y="584"/>
                  </a:lnTo>
                  <a:lnTo>
                    <a:pt x="488" y="682"/>
                  </a:lnTo>
                  <a:lnTo>
                    <a:pt x="325" y="779"/>
                  </a:lnTo>
                  <a:lnTo>
                    <a:pt x="163" y="682"/>
                  </a:lnTo>
                  <a:lnTo>
                    <a:pt x="0" y="584"/>
                  </a:lnTo>
                  <a:lnTo>
                    <a:pt x="0" y="390"/>
                  </a:lnTo>
                  <a:lnTo>
                    <a:pt x="0" y="195"/>
                  </a:lnTo>
                  <a:lnTo>
                    <a:pt x="163" y="98"/>
                  </a:lnTo>
                  <a:lnTo>
                    <a:pt x="325" y="0"/>
                  </a:lnTo>
                  <a:close/>
                </a:path>
              </a:pathLst>
            </a:custGeom>
            <a:solidFill>
              <a:srgbClr val="1F497D"/>
            </a:solidFill>
            <a:ln>
              <a:noFill/>
            </a:ln>
          </p:spPr>
          <p:txBody>
            <a:bodyPr vert="horz" wrap="square" lIns="91440" tIns="45720" rIns="91440" bIns="45720" numCol="1" anchor="t" anchorCtr="0" compatLnSpc="1"/>
            <a:lstStyle/>
            <a:p>
              <a:endParaRPr lang="en-US"/>
            </a:p>
          </p:txBody>
        </p:sp>
        <p:grpSp>
          <p:nvGrpSpPr>
            <p:cNvPr id="9" name="Group 12"/>
            <p:cNvGrpSpPr/>
            <p:nvPr/>
          </p:nvGrpSpPr>
          <p:grpSpPr>
            <a:xfrm>
              <a:off x="3398669" y="1384932"/>
              <a:ext cx="423131" cy="530541"/>
              <a:chOff x="5106627" y="2260366"/>
              <a:chExt cx="324452" cy="406813"/>
            </a:xfrm>
            <a:solidFill>
              <a:schemeClr val="bg1"/>
            </a:solidFill>
          </p:grpSpPr>
          <p:sp>
            <p:nvSpPr>
              <p:cNvPr id="10" name="Freeform 80"/>
              <p:cNvSpPr/>
              <p:nvPr/>
            </p:nvSpPr>
            <p:spPr bwMode="auto">
              <a:xfrm>
                <a:off x="5106627" y="2430079"/>
                <a:ext cx="324452" cy="134772"/>
              </a:xfrm>
              <a:custGeom>
                <a:avLst/>
                <a:gdLst>
                  <a:gd name="T0" fmla="*/ 49 w 98"/>
                  <a:gd name="T1" fmla="*/ 16 h 40"/>
                  <a:gd name="T2" fmla="*/ 2 w 98"/>
                  <a:gd name="T3" fmla="*/ 0 h 40"/>
                  <a:gd name="T4" fmla="*/ 0 w 98"/>
                  <a:gd name="T5" fmla="*/ 5 h 40"/>
                  <a:gd name="T6" fmla="*/ 0 w 98"/>
                  <a:gd name="T7" fmla="*/ 20 h 40"/>
                  <a:gd name="T8" fmla="*/ 49 w 98"/>
                  <a:gd name="T9" fmla="*/ 40 h 40"/>
                  <a:gd name="T10" fmla="*/ 98 w 98"/>
                  <a:gd name="T11" fmla="*/ 20 h 40"/>
                  <a:gd name="T12" fmla="*/ 98 w 98"/>
                  <a:gd name="T13" fmla="*/ 5 h 40"/>
                  <a:gd name="T14" fmla="*/ 96 w 98"/>
                  <a:gd name="T15" fmla="*/ 0 h 40"/>
                  <a:gd name="T16" fmla="*/ 49 w 98"/>
                  <a:gd name="T17"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49" y="16"/>
                    </a:moveTo>
                    <a:cubicBezTo>
                      <a:pt x="26" y="16"/>
                      <a:pt x="7" y="9"/>
                      <a:pt x="2" y="0"/>
                    </a:cubicBezTo>
                    <a:cubicBezTo>
                      <a:pt x="1" y="2"/>
                      <a:pt x="0" y="3"/>
                      <a:pt x="0" y="5"/>
                    </a:cubicBezTo>
                    <a:cubicBezTo>
                      <a:pt x="0" y="20"/>
                      <a:pt x="0" y="20"/>
                      <a:pt x="0" y="20"/>
                    </a:cubicBezTo>
                    <a:cubicBezTo>
                      <a:pt x="0" y="31"/>
                      <a:pt x="22" y="40"/>
                      <a:pt x="49" y="40"/>
                    </a:cubicBezTo>
                    <a:cubicBezTo>
                      <a:pt x="76" y="40"/>
                      <a:pt x="98" y="31"/>
                      <a:pt x="98" y="20"/>
                    </a:cubicBezTo>
                    <a:cubicBezTo>
                      <a:pt x="98" y="5"/>
                      <a:pt x="98" y="5"/>
                      <a:pt x="98" y="5"/>
                    </a:cubicBezTo>
                    <a:cubicBezTo>
                      <a:pt x="98" y="3"/>
                      <a:pt x="97" y="2"/>
                      <a:pt x="96" y="0"/>
                    </a:cubicBezTo>
                    <a:cubicBezTo>
                      <a:pt x="91" y="9"/>
                      <a:pt x="72" y="16"/>
                      <a:pt x="49"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 name="Freeform 81"/>
              <p:cNvSpPr/>
              <p:nvPr/>
            </p:nvSpPr>
            <p:spPr bwMode="auto">
              <a:xfrm>
                <a:off x="5106627" y="2534902"/>
                <a:ext cx="324452" cy="132277"/>
              </a:xfrm>
              <a:custGeom>
                <a:avLst/>
                <a:gdLst>
                  <a:gd name="T0" fmla="*/ 49 w 98"/>
                  <a:gd name="T1" fmla="*/ 15 h 40"/>
                  <a:gd name="T2" fmla="*/ 2 w 98"/>
                  <a:gd name="T3" fmla="*/ 0 h 40"/>
                  <a:gd name="T4" fmla="*/ 0 w 98"/>
                  <a:gd name="T5" fmla="*/ 4 h 40"/>
                  <a:gd name="T6" fmla="*/ 0 w 98"/>
                  <a:gd name="T7" fmla="*/ 19 h 40"/>
                  <a:gd name="T8" fmla="*/ 49 w 98"/>
                  <a:gd name="T9" fmla="*/ 40 h 40"/>
                  <a:gd name="T10" fmla="*/ 98 w 98"/>
                  <a:gd name="T11" fmla="*/ 19 h 40"/>
                  <a:gd name="T12" fmla="*/ 98 w 98"/>
                  <a:gd name="T13" fmla="*/ 4 h 40"/>
                  <a:gd name="T14" fmla="*/ 96 w 98"/>
                  <a:gd name="T15" fmla="*/ 0 h 40"/>
                  <a:gd name="T16" fmla="*/ 49 w 98"/>
                  <a:gd name="T17" fmla="*/ 1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49" y="15"/>
                    </a:moveTo>
                    <a:cubicBezTo>
                      <a:pt x="26" y="15"/>
                      <a:pt x="7" y="9"/>
                      <a:pt x="2" y="0"/>
                    </a:cubicBezTo>
                    <a:cubicBezTo>
                      <a:pt x="1" y="1"/>
                      <a:pt x="0" y="3"/>
                      <a:pt x="0" y="4"/>
                    </a:cubicBezTo>
                    <a:cubicBezTo>
                      <a:pt x="0" y="19"/>
                      <a:pt x="0" y="19"/>
                      <a:pt x="0" y="19"/>
                    </a:cubicBezTo>
                    <a:cubicBezTo>
                      <a:pt x="0" y="31"/>
                      <a:pt x="22" y="40"/>
                      <a:pt x="49" y="40"/>
                    </a:cubicBezTo>
                    <a:cubicBezTo>
                      <a:pt x="76" y="40"/>
                      <a:pt x="98" y="31"/>
                      <a:pt x="98" y="19"/>
                    </a:cubicBezTo>
                    <a:cubicBezTo>
                      <a:pt x="98" y="4"/>
                      <a:pt x="98" y="4"/>
                      <a:pt x="98" y="4"/>
                    </a:cubicBezTo>
                    <a:cubicBezTo>
                      <a:pt x="98" y="3"/>
                      <a:pt x="97" y="1"/>
                      <a:pt x="96" y="0"/>
                    </a:cubicBezTo>
                    <a:cubicBezTo>
                      <a:pt x="91" y="9"/>
                      <a:pt x="72" y="15"/>
                      <a:pt x="49"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 name="Freeform 82"/>
              <p:cNvSpPr/>
              <p:nvPr/>
            </p:nvSpPr>
            <p:spPr bwMode="auto">
              <a:xfrm>
                <a:off x="5106627" y="2330248"/>
                <a:ext cx="324452" cy="137269"/>
              </a:xfrm>
              <a:custGeom>
                <a:avLst/>
                <a:gdLst>
                  <a:gd name="T0" fmla="*/ 96 w 98"/>
                  <a:gd name="T1" fmla="*/ 0 h 41"/>
                  <a:gd name="T2" fmla="*/ 49 w 98"/>
                  <a:gd name="T3" fmla="*/ 15 h 41"/>
                  <a:gd name="T4" fmla="*/ 2 w 98"/>
                  <a:gd name="T5" fmla="*/ 0 h 41"/>
                  <a:gd name="T6" fmla="*/ 0 w 98"/>
                  <a:gd name="T7" fmla="*/ 5 h 41"/>
                  <a:gd name="T8" fmla="*/ 0 w 98"/>
                  <a:gd name="T9" fmla="*/ 20 h 41"/>
                  <a:gd name="T10" fmla="*/ 49 w 98"/>
                  <a:gd name="T11" fmla="*/ 41 h 41"/>
                  <a:gd name="T12" fmla="*/ 98 w 98"/>
                  <a:gd name="T13" fmla="*/ 20 h 41"/>
                  <a:gd name="T14" fmla="*/ 98 w 98"/>
                  <a:gd name="T15" fmla="*/ 5 h 41"/>
                  <a:gd name="T16" fmla="*/ 96 w 98"/>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1">
                    <a:moveTo>
                      <a:pt x="96" y="0"/>
                    </a:moveTo>
                    <a:cubicBezTo>
                      <a:pt x="95" y="9"/>
                      <a:pt x="75" y="15"/>
                      <a:pt x="49" y="15"/>
                    </a:cubicBezTo>
                    <a:cubicBezTo>
                      <a:pt x="24" y="15"/>
                      <a:pt x="3" y="9"/>
                      <a:pt x="2" y="0"/>
                    </a:cubicBezTo>
                    <a:cubicBezTo>
                      <a:pt x="1" y="2"/>
                      <a:pt x="0" y="3"/>
                      <a:pt x="0" y="5"/>
                    </a:cubicBezTo>
                    <a:cubicBezTo>
                      <a:pt x="0" y="20"/>
                      <a:pt x="0" y="20"/>
                      <a:pt x="0" y="20"/>
                    </a:cubicBezTo>
                    <a:cubicBezTo>
                      <a:pt x="0" y="31"/>
                      <a:pt x="22" y="41"/>
                      <a:pt x="49" y="41"/>
                    </a:cubicBezTo>
                    <a:cubicBezTo>
                      <a:pt x="76" y="41"/>
                      <a:pt x="98" y="31"/>
                      <a:pt x="98" y="20"/>
                    </a:cubicBezTo>
                    <a:cubicBezTo>
                      <a:pt x="98" y="5"/>
                      <a:pt x="98" y="5"/>
                      <a:pt x="98" y="5"/>
                    </a:cubicBezTo>
                    <a:cubicBezTo>
                      <a:pt x="98" y="3"/>
                      <a:pt x="97" y="2"/>
                      <a:pt x="9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 name="Oval 83"/>
              <p:cNvSpPr>
                <a:spLocks noChangeArrowheads="1"/>
              </p:cNvSpPr>
              <p:nvPr/>
            </p:nvSpPr>
            <p:spPr bwMode="auto">
              <a:xfrm>
                <a:off x="5111618" y="2260366"/>
                <a:ext cx="316965" cy="10731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14" name="Group 17"/>
            <p:cNvGrpSpPr/>
            <p:nvPr/>
          </p:nvGrpSpPr>
          <p:grpSpPr>
            <a:xfrm>
              <a:off x="2871209" y="2358712"/>
              <a:ext cx="390583" cy="507758"/>
              <a:chOff x="6421904" y="4798576"/>
              <a:chExt cx="299494" cy="389342"/>
            </a:xfrm>
            <a:solidFill>
              <a:schemeClr val="bg1"/>
            </a:solidFill>
          </p:grpSpPr>
          <p:sp>
            <p:nvSpPr>
              <p:cNvPr id="15" name="Freeform 170"/>
              <p:cNvSpPr/>
              <p:nvPr/>
            </p:nvSpPr>
            <p:spPr bwMode="auto">
              <a:xfrm>
                <a:off x="6421904" y="4910886"/>
                <a:ext cx="299494" cy="277032"/>
              </a:xfrm>
              <a:custGeom>
                <a:avLst/>
                <a:gdLst>
                  <a:gd name="T0" fmla="*/ 45 w 90"/>
                  <a:gd name="T1" fmla="*/ 83 h 83"/>
                  <a:gd name="T2" fmla="*/ 90 w 90"/>
                  <a:gd name="T3" fmla="*/ 0 h 83"/>
                  <a:gd name="T4" fmla="*/ 0 w 90"/>
                  <a:gd name="T5" fmla="*/ 0 h 83"/>
                  <a:gd name="T6" fmla="*/ 45 w 90"/>
                  <a:gd name="T7" fmla="*/ 83 h 83"/>
                </a:gdLst>
                <a:ahLst/>
                <a:cxnLst>
                  <a:cxn ang="0">
                    <a:pos x="T0" y="T1"/>
                  </a:cxn>
                  <a:cxn ang="0">
                    <a:pos x="T2" y="T3"/>
                  </a:cxn>
                  <a:cxn ang="0">
                    <a:pos x="T4" y="T5"/>
                  </a:cxn>
                  <a:cxn ang="0">
                    <a:pos x="T6" y="T7"/>
                  </a:cxn>
                </a:cxnLst>
                <a:rect l="0" t="0" r="r" b="b"/>
                <a:pathLst>
                  <a:path w="90" h="83">
                    <a:moveTo>
                      <a:pt x="45" y="83"/>
                    </a:moveTo>
                    <a:cubicBezTo>
                      <a:pt x="90" y="59"/>
                      <a:pt x="90" y="0"/>
                      <a:pt x="90" y="0"/>
                    </a:cubicBezTo>
                    <a:cubicBezTo>
                      <a:pt x="0" y="0"/>
                      <a:pt x="0" y="0"/>
                      <a:pt x="0" y="0"/>
                    </a:cubicBezTo>
                    <a:cubicBezTo>
                      <a:pt x="0" y="0"/>
                      <a:pt x="0" y="59"/>
                      <a:pt x="45"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 name="Freeform 171"/>
              <p:cNvSpPr/>
              <p:nvPr/>
            </p:nvSpPr>
            <p:spPr bwMode="auto">
              <a:xfrm>
                <a:off x="6421904" y="4798576"/>
                <a:ext cx="299494" cy="94840"/>
              </a:xfrm>
              <a:custGeom>
                <a:avLst/>
                <a:gdLst>
                  <a:gd name="T0" fmla="*/ 84 w 90"/>
                  <a:gd name="T1" fmla="*/ 0 h 29"/>
                  <a:gd name="T2" fmla="*/ 68 w 90"/>
                  <a:gd name="T3" fmla="*/ 16 h 29"/>
                  <a:gd name="T4" fmla="*/ 52 w 90"/>
                  <a:gd name="T5" fmla="*/ 0 h 29"/>
                  <a:gd name="T6" fmla="*/ 39 w 90"/>
                  <a:gd name="T7" fmla="*/ 0 h 29"/>
                  <a:gd name="T8" fmla="*/ 23 w 90"/>
                  <a:gd name="T9" fmla="*/ 16 h 29"/>
                  <a:gd name="T10" fmla="*/ 7 w 90"/>
                  <a:gd name="T11" fmla="*/ 0 h 29"/>
                  <a:gd name="T12" fmla="*/ 0 w 90"/>
                  <a:gd name="T13" fmla="*/ 0 h 29"/>
                  <a:gd name="T14" fmla="*/ 0 w 90"/>
                  <a:gd name="T15" fmla="*/ 29 h 29"/>
                  <a:gd name="T16" fmla="*/ 90 w 90"/>
                  <a:gd name="T17" fmla="*/ 29 h 29"/>
                  <a:gd name="T18" fmla="*/ 90 w 90"/>
                  <a:gd name="T19" fmla="*/ 0 h 29"/>
                  <a:gd name="T20" fmla="*/ 84 w 90"/>
                  <a:gd name="T2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29">
                    <a:moveTo>
                      <a:pt x="84" y="0"/>
                    </a:moveTo>
                    <a:cubicBezTo>
                      <a:pt x="84" y="9"/>
                      <a:pt x="77" y="16"/>
                      <a:pt x="68" y="16"/>
                    </a:cubicBezTo>
                    <a:cubicBezTo>
                      <a:pt x="59" y="16"/>
                      <a:pt x="52" y="9"/>
                      <a:pt x="52" y="0"/>
                    </a:cubicBezTo>
                    <a:cubicBezTo>
                      <a:pt x="39" y="0"/>
                      <a:pt x="39" y="0"/>
                      <a:pt x="39" y="0"/>
                    </a:cubicBezTo>
                    <a:cubicBezTo>
                      <a:pt x="39" y="9"/>
                      <a:pt x="32" y="16"/>
                      <a:pt x="23" y="16"/>
                    </a:cubicBezTo>
                    <a:cubicBezTo>
                      <a:pt x="14" y="16"/>
                      <a:pt x="7" y="9"/>
                      <a:pt x="7" y="0"/>
                    </a:cubicBezTo>
                    <a:cubicBezTo>
                      <a:pt x="0" y="0"/>
                      <a:pt x="0" y="0"/>
                      <a:pt x="0" y="0"/>
                    </a:cubicBezTo>
                    <a:cubicBezTo>
                      <a:pt x="0" y="29"/>
                      <a:pt x="0" y="29"/>
                      <a:pt x="0" y="29"/>
                    </a:cubicBezTo>
                    <a:cubicBezTo>
                      <a:pt x="90" y="29"/>
                      <a:pt x="90" y="29"/>
                      <a:pt x="90" y="29"/>
                    </a:cubicBezTo>
                    <a:cubicBezTo>
                      <a:pt x="90" y="0"/>
                      <a:pt x="90" y="0"/>
                      <a:pt x="90" y="0"/>
                    </a:cubicBezTo>
                    <a:lnTo>
                      <a:pt x="8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20" name="Group 23"/>
            <p:cNvGrpSpPr/>
            <p:nvPr/>
          </p:nvGrpSpPr>
          <p:grpSpPr>
            <a:xfrm>
              <a:off x="3894839" y="2425087"/>
              <a:ext cx="507701" cy="375007"/>
              <a:chOff x="2563427" y="3717902"/>
              <a:chExt cx="439257" cy="324452"/>
            </a:xfrm>
            <a:solidFill>
              <a:schemeClr val="bg1"/>
            </a:solidFill>
          </p:grpSpPr>
          <p:sp>
            <p:nvSpPr>
              <p:cNvPr id="21" name="Freeform 92"/>
              <p:cNvSpPr/>
              <p:nvPr/>
            </p:nvSpPr>
            <p:spPr bwMode="auto">
              <a:xfrm>
                <a:off x="2720660" y="3942523"/>
                <a:ext cx="127286" cy="99831"/>
              </a:xfrm>
              <a:custGeom>
                <a:avLst/>
                <a:gdLst>
                  <a:gd name="T0" fmla="*/ 37 w 38"/>
                  <a:gd name="T1" fmla="*/ 10 h 30"/>
                  <a:gd name="T2" fmla="*/ 1 w 38"/>
                  <a:gd name="T3" fmla="*/ 11 h 30"/>
                  <a:gd name="T4" fmla="*/ 1 w 38"/>
                  <a:gd name="T5" fmla="*/ 13 h 30"/>
                  <a:gd name="T6" fmla="*/ 19 w 38"/>
                  <a:gd name="T7" fmla="*/ 30 h 30"/>
                  <a:gd name="T8" fmla="*/ 36 w 38"/>
                  <a:gd name="T9" fmla="*/ 13 h 30"/>
                  <a:gd name="T10" fmla="*/ 37 w 38"/>
                  <a:gd name="T11" fmla="*/ 10 h 30"/>
                </a:gdLst>
                <a:ahLst/>
                <a:cxnLst>
                  <a:cxn ang="0">
                    <a:pos x="T0" y="T1"/>
                  </a:cxn>
                  <a:cxn ang="0">
                    <a:pos x="T2" y="T3"/>
                  </a:cxn>
                  <a:cxn ang="0">
                    <a:pos x="T4" y="T5"/>
                  </a:cxn>
                  <a:cxn ang="0">
                    <a:pos x="T6" y="T7"/>
                  </a:cxn>
                  <a:cxn ang="0">
                    <a:pos x="T8" y="T9"/>
                  </a:cxn>
                  <a:cxn ang="0">
                    <a:pos x="T10" y="T11"/>
                  </a:cxn>
                </a:cxnLst>
                <a:rect l="0" t="0" r="r" b="b"/>
                <a:pathLst>
                  <a:path w="38" h="30">
                    <a:moveTo>
                      <a:pt x="37" y="10"/>
                    </a:moveTo>
                    <a:cubicBezTo>
                      <a:pt x="26" y="1"/>
                      <a:pt x="12" y="0"/>
                      <a:pt x="1" y="11"/>
                    </a:cubicBezTo>
                    <a:cubicBezTo>
                      <a:pt x="1" y="11"/>
                      <a:pt x="0" y="12"/>
                      <a:pt x="1" y="13"/>
                    </a:cubicBezTo>
                    <a:cubicBezTo>
                      <a:pt x="19" y="30"/>
                      <a:pt x="19" y="30"/>
                      <a:pt x="19" y="30"/>
                    </a:cubicBezTo>
                    <a:cubicBezTo>
                      <a:pt x="36" y="13"/>
                      <a:pt x="36" y="13"/>
                      <a:pt x="36" y="13"/>
                    </a:cubicBezTo>
                    <a:cubicBezTo>
                      <a:pt x="38" y="11"/>
                      <a:pt x="37" y="11"/>
                      <a:pt x="37"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 name="Freeform 93"/>
              <p:cNvSpPr/>
              <p:nvPr/>
            </p:nvSpPr>
            <p:spPr bwMode="auto">
              <a:xfrm>
                <a:off x="2638300" y="3830213"/>
                <a:ext cx="292007" cy="129781"/>
              </a:xfrm>
              <a:custGeom>
                <a:avLst/>
                <a:gdLst>
                  <a:gd name="T0" fmla="*/ 87 w 88"/>
                  <a:gd name="T1" fmla="*/ 23 h 39"/>
                  <a:gd name="T2" fmla="*/ 0 w 88"/>
                  <a:gd name="T3" fmla="*/ 24 h 39"/>
                  <a:gd name="T4" fmla="*/ 0 w 88"/>
                  <a:gd name="T5" fmla="*/ 26 h 39"/>
                  <a:gd name="T6" fmla="*/ 13 w 88"/>
                  <a:gd name="T7" fmla="*/ 38 h 39"/>
                  <a:gd name="T8" fmla="*/ 15 w 88"/>
                  <a:gd name="T9" fmla="*/ 38 h 39"/>
                  <a:gd name="T10" fmla="*/ 73 w 88"/>
                  <a:gd name="T11" fmla="*/ 38 h 39"/>
                  <a:gd name="T12" fmla="*/ 75 w 88"/>
                  <a:gd name="T13" fmla="*/ 38 h 39"/>
                  <a:gd name="T14" fmla="*/ 88 w 88"/>
                  <a:gd name="T15" fmla="*/ 26 h 39"/>
                  <a:gd name="T16" fmla="*/ 88 w 88"/>
                  <a:gd name="T17" fmla="*/ 26 h 39"/>
                  <a:gd name="T18" fmla="*/ 88 w 88"/>
                  <a:gd name="T19" fmla="*/ 24 h 39"/>
                  <a:gd name="T20" fmla="*/ 87 w 88"/>
                  <a:gd name="T21" fmla="*/ 2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39">
                    <a:moveTo>
                      <a:pt x="87" y="23"/>
                    </a:moveTo>
                    <a:cubicBezTo>
                      <a:pt x="63" y="0"/>
                      <a:pt x="24" y="0"/>
                      <a:pt x="0" y="24"/>
                    </a:cubicBezTo>
                    <a:cubicBezTo>
                      <a:pt x="0" y="24"/>
                      <a:pt x="0" y="25"/>
                      <a:pt x="0" y="26"/>
                    </a:cubicBezTo>
                    <a:cubicBezTo>
                      <a:pt x="13" y="38"/>
                      <a:pt x="13" y="38"/>
                      <a:pt x="13" y="38"/>
                    </a:cubicBezTo>
                    <a:cubicBezTo>
                      <a:pt x="13" y="39"/>
                      <a:pt x="14" y="39"/>
                      <a:pt x="15" y="38"/>
                    </a:cubicBezTo>
                    <a:cubicBezTo>
                      <a:pt x="31" y="22"/>
                      <a:pt x="57" y="22"/>
                      <a:pt x="73" y="38"/>
                    </a:cubicBezTo>
                    <a:cubicBezTo>
                      <a:pt x="74" y="39"/>
                      <a:pt x="75" y="39"/>
                      <a:pt x="75" y="38"/>
                    </a:cubicBezTo>
                    <a:cubicBezTo>
                      <a:pt x="88" y="26"/>
                      <a:pt x="88" y="26"/>
                      <a:pt x="88" y="26"/>
                    </a:cubicBezTo>
                    <a:cubicBezTo>
                      <a:pt x="88" y="26"/>
                      <a:pt x="88" y="26"/>
                      <a:pt x="88" y="26"/>
                    </a:cubicBezTo>
                    <a:cubicBezTo>
                      <a:pt x="88" y="25"/>
                      <a:pt x="88" y="24"/>
                      <a:pt x="88" y="24"/>
                    </a:cubicBezTo>
                    <a:lnTo>
                      <a:pt x="87"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3" name="Freeform 94"/>
              <p:cNvSpPr/>
              <p:nvPr/>
            </p:nvSpPr>
            <p:spPr bwMode="auto">
              <a:xfrm>
                <a:off x="2563427" y="3717902"/>
                <a:ext cx="439257" cy="169713"/>
              </a:xfrm>
              <a:custGeom>
                <a:avLst/>
                <a:gdLst>
                  <a:gd name="T0" fmla="*/ 131 w 132"/>
                  <a:gd name="T1" fmla="*/ 36 h 51"/>
                  <a:gd name="T2" fmla="*/ 131 w 132"/>
                  <a:gd name="T3" fmla="*/ 36 h 51"/>
                  <a:gd name="T4" fmla="*/ 1 w 132"/>
                  <a:gd name="T5" fmla="*/ 36 h 51"/>
                  <a:gd name="T6" fmla="*/ 1 w 132"/>
                  <a:gd name="T7" fmla="*/ 38 h 51"/>
                  <a:gd name="T8" fmla="*/ 14 w 132"/>
                  <a:gd name="T9" fmla="*/ 51 h 51"/>
                  <a:gd name="T10" fmla="*/ 16 w 132"/>
                  <a:gd name="T11" fmla="*/ 51 h 51"/>
                  <a:gd name="T12" fmla="*/ 116 w 132"/>
                  <a:gd name="T13" fmla="*/ 51 h 51"/>
                  <a:gd name="T14" fmla="*/ 118 w 132"/>
                  <a:gd name="T15" fmla="*/ 51 h 51"/>
                  <a:gd name="T16" fmla="*/ 131 w 132"/>
                  <a:gd name="T17" fmla="*/ 38 h 51"/>
                  <a:gd name="T18" fmla="*/ 131 w 132"/>
                  <a:gd name="T19" fmla="*/ 38 h 51"/>
                  <a:gd name="T20" fmla="*/ 131 w 132"/>
                  <a:gd name="T21"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51">
                    <a:moveTo>
                      <a:pt x="131" y="36"/>
                    </a:moveTo>
                    <a:cubicBezTo>
                      <a:pt x="131" y="36"/>
                      <a:pt x="131" y="36"/>
                      <a:pt x="131" y="36"/>
                    </a:cubicBezTo>
                    <a:cubicBezTo>
                      <a:pt x="95" y="0"/>
                      <a:pt x="37" y="0"/>
                      <a:pt x="1" y="36"/>
                    </a:cubicBezTo>
                    <a:cubicBezTo>
                      <a:pt x="0" y="37"/>
                      <a:pt x="0" y="37"/>
                      <a:pt x="1" y="38"/>
                    </a:cubicBezTo>
                    <a:cubicBezTo>
                      <a:pt x="14" y="51"/>
                      <a:pt x="14" y="51"/>
                      <a:pt x="14" y="51"/>
                    </a:cubicBezTo>
                    <a:cubicBezTo>
                      <a:pt x="14" y="51"/>
                      <a:pt x="15" y="51"/>
                      <a:pt x="16" y="51"/>
                    </a:cubicBezTo>
                    <a:cubicBezTo>
                      <a:pt x="43" y="23"/>
                      <a:pt x="89" y="23"/>
                      <a:pt x="116" y="51"/>
                    </a:cubicBezTo>
                    <a:cubicBezTo>
                      <a:pt x="117" y="51"/>
                      <a:pt x="118" y="51"/>
                      <a:pt x="118" y="51"/>
                    </a:cubicBezTo>
                    <a:cubicBezTo>
                      <a:pt x="131" y="38"/>
                      <a:pt x="131" y="38"/>
                      <a:pt x="131" y="38"/>
                    </a:cubicBezTo>
                    <a:cubicBezTo>
                      <a:pt x="131" y="38"/>
                      <a:pt x="131" y="38"/>
                      <a:pt x="131" y="38"/>
                    </a:cubicBezTo>
                    <a:cubicBezTo>
                      <a:pt x="132" y="37"/>
                      <a:pt x="132" y="36"/>
                      <a:pt x="131"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sp>
        <p:nvSpPr>
          <p:cNvPr id="29" name="TextBox 28"/>
          <p:cNvSpPr txBox="1"/>
          <p:nvPr/>
        </p:nvSpPr>
        <p:spPr>
          <a:xfrm>
            <a:off x="7710731" y="2782310"/>
            <a:ext cx="2783909" cy="702052"/>
          </a:xfrm>
          <a:prstGeom prst="rect">
            <a:avLst/>
          </a:prstGeom>
          <a:noFill/>
        </p:spPr>
        <p:txBody>
          <a:bodyPr wrap="square" rtlCol="0">
            <a:spAutoFit/>
          </a:bodyPr>
          <a:lstStyle/>
          <a:p>
            <a:pPr>
              <a:lnSpc>
                <a:spcPct val="150000"/>
              </a:lnSpc>
            </a:pPr>
            <a:r>
              <a:rPr lang="zh-CN" altLang="zh-CN" dirty="0"/>
              <a:t>在现代</a:t>
            </a:r>
            <a:r>
              <a:rPr lang="zh-CN" altLang="en-US" dirty="0"/>
              <a:t>的</a:t>
            </a:r>
            <a:r>
              <a:rPr lang="zh-CN" altLang="zh-CN" dirty="0"/>
              <a:t>实践中，生物学追求无限的目标</a:t>
            </a:r>
            <a:r>
              <a:rPr lang="zh-CN" altLang="en-US" dirty="0"/>
              <a:t>却忘记初心</a:t>
            </a:r>
            <a:endParaRPr lang="zh-CN" altLang="en-US" sz="13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30" name="TextBox 29"/>
          <p:cNvSpPr txBox="1"/>
          <p:nvPr/>
        </p:nvSpPr>
        <p:spPr>
          <a:xfrm>
            <a:off x="7569422" y="2369407"/>
            <a:ext cx="1582730" cy="430851"/>
          </a:xfrm>
          <a:prstGeom prst="rect">
            <a:avLst/>
          </a:prstGeom>
          <a:noFill/>
        </p:spPr>
        <p:txBody>
          <a:bodyPr wrap="none" lIns="182843" tIns="91422" rIns="182843" bIns="91422" rtlCol="0">
            <a:spAutoFit/>
          </a:bodyPr>
          <a:lstStyle/>
          <a:p>
            <a:pPr algn="ctr"/>
            <a:r>
              <a:rPr lang="en-US" sz="1600" b="1" dirty="0">
                <a:solidFill>
                  <a:schemeClr val="tx2"/>
                </a:solidFill>
                <a:latin typeface="微软雅黑" panose="020B0503020204020204" pitchFamily="34" charset="-122"/>
                <a:cs typeface="Aparajita" panose="02020603050405020304" pitchFamily="34" charset="0"/>
              </a:rPr>
              <a:t>1 </a:t>
            </a:r>
            <a:r>
              <a:rPr lang="zh-CN" altLang="en-US" sz="1600" b="1" dirty="0">
                <a:solidFill>
                  <a:schemeClr val="tx2"/>
                </a:solidFill>
                <a:latin typeface="微软雅黑" panose="020B0503020204020204" pitchFamily="34" charset="-122"/>
                <a:cs typeface="Aparajita" panose="02020603050405020304" pitchFamily="34" charset="0"/>
              </a:rPr>
              <a:t>实践局限性</a:t>
            </a:r>
            <a:endParaRPr lang="id-ID" sz="1600" b="1" dirty="0">
              <a:solidFill>
                <a:schemeClr val="tx2"/>
              </a:solidFill>
              <a:latin typeface="微软雅黑" panose="020B0503020204020204" pitchFamily="34" charset="-122"/>
              <a:cs typeface="Aparajita" panose="02020603050405020304" pitchFamily="34" charset="0"/>
            </a:endParaRPr>
          </a:p>
        </p:txBody>
      </p:sp>
      <p:sp>
        <p:nvSpPr>
          <p:cNvPr id="31" name="TextBox 30"/>
          <p:cNvSpPr txBox="1"/>
          <p:nvPr/>
        </p:nvSpPr>
        <p:spPr>
          <a:xfrm>
            <a:off x="8279849" y="4554381"/>
            <a:ext cx="2783909" cy="702052"/>
          </a:xfrm>
          <a:prstGeom prst="rect">
            <a:avLst/>
          </a:prstGeom>
          <a:noFill/>
        </p:spPr>
        <p:txBody>
          <a:bodyPr wrap="square" rtlCol="0">
            <a:spAutoFit/>
          </a:bodyPr>
          <a:lstStyle/>
          <a:p>
            <a:pPr>
              <a:lnSpc>
                <a:spcPct val="150000"/>
              </a:lnSpc>
            </a:pPr>
            <a:r>
              <a:rPr lang="zh-CN" altLang="en-US" dirty="0"/>
              <a:t>无法克服</a:t>
            </a:r>
            <a:r>
              <a:rPr lang="zh-CN" altLang="zh-CN" dirty="0"/>
              <a:t>人类理性</a:t>
            </a:r>
            <a:r>
              <a:rPr lang="zh-CN" altLang="en-US" dirty="0"/>
              <a:t>的</a:t>
            </a:r>
            <a:r>
              <a:rPr lang="zh-CN" altLang="zh-CN" dirty="0"/>
              <a:t>不足</a:t>
            </a:r>
            <a:r>
              <a:rPr lang="zh-CN" altLang="en-US" dirty="0"/>
              <a:t>点</a:t>
            </a:r>
            <a:r>
              <a:rPr lang="zh-CN" altLang="zh-CN" dirty="0"/>
              <a:t>以及</a:t>
            </a:r>
            <a:r>
              <a:rPr lang="zh-CN" altLang="en-US" dirty="0"/>
              <a:t>生物学本身</a:t>
            </a:r>
            <a:r>
              <a:rPr lang="zh-CN" altLang="zh-CN" dirty="0"/>
              <a:t>的神秘性</a:t>
            </a:r>
            <a:endParaRPr lang="zh-CN" altLang="en-US" sz="13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32" name="TextBox 31"/>
          <p:cNvSpPr txBox="1"/>
          <p:nvPr/>
        </p:nvSpPr>
        <p:spPr>
          <a:xfrm>
            <a:off x="8190941" y="4149872"/>
            <a:ext cx="1377547" cy="430851"/>
          </a:xfrm>
          <a:prstGeom prst="rect">
            <a:avLst/>
          </a:prstGeom>
          <a:noFill/>
        </p:spPr>
        <p:txBody>
          <a:bodyPr wrap="none" lIns="182843" tIns="91422" rIns="182843" bIns="91422" rtlCol="0">
            <a:spAutoFit/>
          </a:bodyPr>
          <a:lstStyle/>
          <a:p>
            <a:pPr algn="ctr"/>
            <a:r>
              <a:rPr lang="en-US" altLang="zh-CN" sz="1600" b="1" dirty="0">
                <a:solidFill>
                  <a:schemeClr val="tx2"/>
                </a:solidFill>
                <a:latin typeface="微软雅黑" panose="020B0503020204020204" pitchFamily="34" charset="-122"/>
                <a:cs typeface="Aparajita" panose="02020603050405020304" pitchFamily="34" charset="0"/>
              </a:rPr>
              <a:t>3</a:t>
            </a:r>
            <a:r>
              <a:rPr lang="zh-CN" altLang="en-US" sz="1600" b="1" dirty="0">
                <a:solidFill>
                  <a:schemeClr val="tx2"/>
                </a:solidFill>
                <a:latin typeface="微软雅黑" panose="020B0503020204020204" pitchFamily="34" charset="-122"/>
                <a:cs typeface="Aparajita" panose="02020603050405020304" pitchFamily="34" charset="0"/>
              </a:rPr>
              <a:t> 终极局限</a:t>
            </a:r>
            <a:endParaRPr lang="id-ID" sz="1600" b="1" dirty="0">
              <a:solidFill>
                <a:schemeClr val="tx2"/>
              </a:solidFill>
              <a:latin typeface="微软雅黑" panose="020B0503020204020204" pitchFamily="34" charset="-122"/>
              <a:cs typeface="Aparajita" panose="02020603050405020304" pitchFamily="34" charset="0"/>
            </a:endParaRPr>
          </a:p>
        </p:txBody>
      </p:sp>
      <p:sp>
        <p:nvSpPr>
          <p:cNvPr id="33" name="TextBox 32"/>
          <p:cNvSpPr txBox="1"/>
          <p:nvPr/>
        </p:nvSpPr>
        <p:spPr>
          <a:xfrm>
            <a:off x="1414686" y="4529647"/>
            <a:ext cx="2783909" cy="702052"/>
          </a:xfrm>
          <a:prstGeom prst="rect">
            <a:avLst/>
          </a:prstGeom>
          <a:noFill/>
        </p:spPr>
        <p:txBody>
          <a:bodyPr wrap="square" rtlCol="0">
            <a:spAutoFit/>
          </a:bodyPr>
          <a:lstStyle/>
          <a:p>
            <a:pPr>
              <a:lnSpc>
                <a:spcPct val="150000"/>
              </a:lnSpc>
            </a:pPr>
            <a:r>
              <a:rPr lang="zh-CN" altLang="en-US" dirty="0"/>
              <a:t>生物学</a:t>
            </a:r>
            <a:r>
              <a:rPr lang="zh-CN" altLang="zh-CN" dirty="0"/>
              <a:t>所用的方法和概念利用的界限</a:t>
            </a:r>
            <a:r>
              <a:rPr lang="zh-CN" altLang="en-US" dirty="0"/>
              <a:t>是人定的，并不清晰</a:t>
            </a:r>
            <a:endParaRPr lang="zh-CN" altLang="en-US" sz="13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34" name="TextBox 33"/>
          <p:cNvSpPr txBox="1"/>
          <p:nvPr/>
        </p:nvSpPr>
        <p:spPr>
          <a:xfrm>
            <a:off x="2504457" y="4097599"/>
            <a:ext cx="1582730" cy="430851"/>
          </a:xfrm>
          <a:prstGeom prst="rect">
            <a:avLst/>
          </a:prstGeom>
          <a:noFill/>
        </p:spPr>
        <p:txBody>
          <a:bodyPr wrap="none" lIns="182843" tIns="91422" rIns="182843" bIns="91422" rtlCol="0">
            <a:spAutoFit/>
          </a:bodyPr>
          <a:lstStyle/>
          <a:p>
            <a:pPr algn="ctr"/>
            <a:r>
              <a:rPr lang="en-US" sz="1600" b="1" dirty="0">
                <a:solidFill>
                  <a:schemeClr val="tx2"/>
                </a:solidFill>
                <a:latin typeface="微软雅黑" panose="020B0503020204020204" pitchFamily="34" charset="-122"/>
                <a:cs typeface="Aparajita" panose="02020603050405020304" pitchFamily="34" charset="0"/>
              </a:rPr>
              <a:t>2 </a:t>
            </a:r>
            <a:r>
              <a:rPr lang="zh-CN" altLang="en-US" sz="1600" b="1" dirty="0">
                <a:solidFill>
                  <a:schemeClr val="tx2"/>
                </a:solidFill>
                <a:latin typeface="微软雅黑" panose="020B0503020204020204" pitchFamily="34" charset="-122"/>
                <a:cs typeface="Aparajita" panose="02020603050405020304" pitchFamily="34" charset="0"/>
              </a:rPr>
              <a:t>哲学局限性</a:t>
            </a:r>
            <a:endParaRPr lang="id-ID" sz="1600" b="1" dirty="0">
              <a:solidFill>
                <a:schemeClr val="tx2"/>
              </a:solidFill>
              <a:latin typeface="微软雅黑" panose="020B0503020204020204" pitchFamily="34" charset="-122"/>
              <a:cs typeface="Aparajita" panose="02020603050405020304" pitchFamily="34" charset="0"/>
            </a:endParaRPr>
          </a:p>
        </p:txBody>
      </p:sp>
      <p:sp>
        <p:nvSpPr>
          <p:cNvPr id="36" name="TextBox 35"/>
          <p:cNvSpPr txBox="1"/>
          <p:nvPr/>
        </p:nvSpPr>
        <p:spPr>
          <a:xfrm>
            <a:off x="462617" y="1052736"/>
            <a:ext cx="6555951" cy="923293"/>
          </a:xfrm>
          <a:prstGeom prst="rect">
            <a:avLst/>
          </a:prstGeom>
          <a:noFill/>
        </p:spPr>
        <p:txBody>
          <a:bodyPr wrap="none" lIns="182843" tIns="91422" rIns="182843" bIns="91422" rtlCol="0">
            <a:spAutoFit/>
          </a:bodyPr>
          <a:lstStyle/>
          <a:p>
            <a:r>
              <a:rPr lang="zh-CN" altLang="en-US" sz="1600" b="1" dirty="0">
                <a:solidFill>
                  <a:schemeClr val="tx2"/>
                </a:solidFill>
                <a:latin typeface="微软雅黑" panose="020B0503020204020204" pitchFamily="34" charset="-122"/>
                <a:cs typeface="Aparajita" panose="02020603050405020304" pitchFamily="34" charset="0"/>
              </a:rPr>
              <a:t>最终，作者要从生物学是什么、要做什么去探索生物学的局限性。</a:t>
            </a:r>
            <a:endParaRPr lang="en-US" altLang="zh-CN" sz="1600" b="1" dirty="0">
              <a:solidFill>
                <a:schemeClr val="tx2"/>
              </a:solidFill>
              <a:latin typeface="微软雅黑" panose="020B0503020204020204" pitchFamily="34" charset="-122"/>
              <a:cs typeface="Aparajita" panose="02020603050405020304" pitchFamily="34" charset="0"/>
            </a:endParaRPr>
          </a:p>
          <a:p>
            <a:r>
              <a:rPr lang="zh-CN" altLang="en-US" sz="1600" b="1" dirty="0">
                <a:solidFill>
                  <a:schemeClr val="tx2"/>
                </a:solidFill>
                <a:latin typeface="微软雅黑" panose="020B0503020204020204" pitchFamily="34" charset="-122"/>
                <a:cs typeface="Aparajita" panose="02020603050405020304" pitchFamily="34" charset="0"/>
              </a:rPr>
              <a:t>作者得出，生物学确实存在着深刻且永久的局限性。</a:t>
            </a:r>
            <a:endParaRPr lang="en-US" altLang="zh-CN" sz="1600" b="1" dirty="0">
              <a:solidFill>
                <a:schemeClr val="tx2"/>
              </a:solidFill>
              <a:latin typeface="微软雅黑" panose="020B0503020204020204" pitchFamily="34" charset="-122"/>
              <a:cs typeface="Aparajita" panose="02020603050405020304" pitchFamily="34" charset="0"/>
            </a:endParaRPr>
          </a:p>
          <a:p>
            <a:r>
              <a:rPr lang="zh-CN" altLang="en-US" sz="1600" b="1" dirty="0">
                <a:solidFill>
                  <a:schemeClr val="tx2"/>
                </a:solidFill>
                <a:latin typeface="微软雅黑" panose="020B0503020204020204" pitchFamily="34" charset="-122"/>
                <a:cs typeface="Aparajita" panose="02020603050405020304" pitchFamily="34" charset="0"/>
              </a:rPr>
              <a:t>它主要表现在以下三点：</a:t>
            </a:r>
            <a:endParaRPr lang="id-ID" sz="1600" b="1" dirty="0">
              <a:solidFill>
                <a:schemeClr val="tx2"/>
              </a:solidFill>
              <a:latin typeface="微软雅黑" panose="020B0503020204020204" pitchFamily="34" charset="-122"/>
              <a:cs typeface="Aparajita" panose="02020603050405020304" pitchFamily="34" charset="0"/>
            </a:endParaRPr>
          </a:p>
        </p:txBody>
      </p:sp>
      <p:grpSp>
        <p:nvGrpSpPr>
          <p:cNvPr id="40" name="组合 39"/>
          <p:cNvGrpSpPr/>
          <p:nvPr/>
        </p:nvGrpSpPr>
        <p:grpSpPr>
          <a:xfrm>
            <a:off x="-7755" y="260648"/>
            <a:ext cx="2187509" cy="576064"/>
            <a:chOff x="3563888" y="1131590"/>
            <a:chExt cx="1640847" cy="432048"/>
          </a:xfrm>
        </p:grpSpPr>
        <p:sp>
          <p:nvSpPr>
            <p:cNvPr id="41" name="TextBox 9"/>
            <p:cNvSpPr txBox="1"/>
            <p:nvPr/>
          </p:nvSpPr>
          <p:spPr>
            <a:xfrm>
              <a:off x="3923928" y="1220656"/>
              <a:ext cx="1280807" cy="276999"/>
            </a:xfrm>
            <a:prstGeom prst="rect">
              <a:avLst/>
            </a:prstGeom>
            <a:noFill/>
            <a:ln w="12700">
              <a:solidFill>
                <a:schemeClr val="tx1">
                  <a:lumMod val="65000"/>
                  <a:lumOff val="35000"/>
                </a:schemeClr>
              </a:solidFill>
            </a:ln>
          </p:spPr>
          <p:txBody>
            <a:bodyPr wrap="none" rtlCol="0">
              <a:spAutoFit/>
            </a:bodyPr>
            <a:lstStyle/>
            <a:p>
              <a:r>
                <a:rPr lang="zh-CN" altLang="en-US" sz="1800" b="1" dirty="0"/>
                <a:t>  章节核心观点</a:t>
              </a:r>
              <a:endParaRPr lang="zh-CN" altLang="en-US" sz="1800" b="1" dirty="0"/>
            </a:p>
          </p:txBody>
        </p:sp>
        <p:sp>
          <p:nvSpPr>
            <p:cNvPr id="42" name="矩形 41"/>
            <p:cNvSpPr/>
            <p:nvPr/>
          </p:nvSpPr>
          <p:spPr>
            <a:xfrm>
              <a:off x="3563888" y="1131590"/>
              <a:ext cx="432048" cy="43204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a:t>01</a:t>
              </a:r>
              <a:endParaRPr lang="zh-CN" altLang="en-US" sz="1300" b="1" dirty="0"/>
            </a:p>
          </p:txBody>
        </p:sp>
      </p:grpSp>
    </p:spTree>
  </p:cSld>
  <p:clrMapOvr>
    <a:masterClrMapping/>
  </p:clrMapOvr>
  <mc:AlternateContent xmlns:mc="http://schemas.openxmlformats.org/markup-compatibility/2006">
    <mc:Choice xmlns:p14="http://schemas.microsoft.com/office/powerpoint/2010/main" Requires="p14">
      <p:transition spd="slow" p14:dur="1200" advTm="2293">
        <p14:prism/>
      </p:transition>
    </mc:Choice>
    <mc:Fallback>
      <p:transition spd="slow" advTm="229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anim calcmode="lin" valueType="num">
                                      <p:cBhvr>
                                        <p:cTn id="12" dur="500" fill="hold"/>
                                        <p:tgtEl>
                                          <p:spTgt spid="30"/>
                                        </p:tgtEl>
                                        <p:attrNameLst>
                                          <p:attrName>ppt_x</p:attrName>
                                        </p:attrNameLst>
                                      </p:cBhvr>
                                      <p:tavLst>
                                        <p:tav tm="0">
                                          <p:val>
                                            <p:strVal val="#ppt_x"/>
                                          </p:val>
                                        </p:tav>
                                        <p:tav tm="100000">
                                          <p:val>
                                            <p:strVal val="#ppt_x"/>
                                          </p:val>
                                        </p:tav>
                                      </p:tavLst>
                                    </p:anim>
                                    <p:anim calcmode="lin" valueType="num">
                                      <p:cBhvr>
                                        <p:cTn id="13" dur="500" fill="hold"/>
                                        <p:tgtEl>
                                          <p:spTgt spid="30"/>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anim calcmode="lin" valueType="num">
                                      <p:cBhvr>
                                        <p:cTn id="17" dur="500" fill="hold"/>
                                        <p:tgtEl>
                                          <p:spTgt spid="29"/>
                                        </p:tgtEl>
                                        <p:attrNameLst>
                                          <p:attrName>ppt_x</p:attrName>
                                        </p:attrNameLst>
                                      </p:cBhvr>
                                      <p:tavLst>
                                        <p:tav tm="0">
                                          <p:val>
                                            <p:strVal val="#ppt_x"/>
                                          </p:val>
                                        </p:tav>
                                        <p:tav tm="100000">
                                          <p:val>
                                            <p:strVal val="#ppt_x"/>
                                          </p:val>
                                        </p:tav>
                                      </p:tavLst>
                                    </p:anim>
                                    <p:anim calcmode="lin" valueType="num">
                                      <p:cBhvr>
                                        <p:cTn id="18" dur="500" fill="hold"/>
                                        <p:tgtEl>
                                          <p:spTgt spid="29"/>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42" presetClass="entr" presetSubtype="0" fill="hold" grpId="0"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anim calcmode="lin" valueType="num">
                                      <p:cBhvr>
                                        <p:cTn id="23" dur="500" fill="hold"/>
                                        <p:tgtEl>
                                          <p:spTgt spid="34"/>
                                        </p:tgtEl>
                                        <p:attrNameLst>
                                          <p:attrName>ppt_x</p:attrName>
                                        </p:attrNameLst>
                                      </p:cBhvr>
                                      <p:tavLst>
                                        <p:tav tm="0">
                                          <p:val>
                                            <p:strVal val="#ppt_x"/>
                                          </p:val>
                                        </p:tav>
                                        <p:tav tm="100000">
                                          <p:val>
                                            <p:strVal val="#ppt_x"/>
                                          </p:val>
                                        </p:tav>
                                      </p:tavLst>
                                    </p:anim>
                                    <p:anim calcmode="lin" valueType="num">
                                      <p:cBhvr>
                                        <p:cTn id="24" dur="500" fill="hold"/>
                                        <p:tgtEl>
                                          <p:spTgt spid="3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anim calcmode="lin" valueType="num">
                                      <p:cBhvr>
                                        <p:cTn id="28" dur="500" fill="hold"/>
                                        <p:tgtEl>
                                          <p:spTgt spid="33"/>
                                        </p:tgtEl>
                                        <p:attrNameLst>
                                          <p:attrName>ppt_x</p:attrName>
                                        </p:attrNameLst>
                                      </p:cBhvr>
                                      <p:tavLst>
                                        <p:tav tm="0">
                                          <p:val>
                                            <p:strVal val="#ppt_x"/>
                                          </p:val>
                                        </p:tav>
                                        <p:tav tm="100000">
                                          <p:val>
                                            <p:strVal val="#ppt_x"/>
                                          </p:val>
                                        </p:tav>
                                      </p:tavLst>
                                    </p:anim>
                                    <p:anim calcmode="lin" valueType="num">
                                      <p:cBhvr>
                                        <p:cTn id="29" dur="500" fill="hold"/>
                                        <p:tgtEl>
                                          <p:spTgt spid="33"/>
                                        </p:tgtEl>
                                        <p:attrNameLst>
                                          <p:attrName>ppt_y</p:attrName>
                                        </p:attrNameLst>
                                      </p:cBhvr>
                                      <p:tavLst>
                                        <p:tav tm="0">
                                          <p:val>
                                            <p:strVal val="#ppt_y+.1"/>
                                          </p:val>
                                        </p:tav>
                                        <p:tav tm="100000">
                                          <p:val>
                                            <p:strVal val="#ppt_y"/>
                                          </p:val>
                                        </p:tav>
                                      </p:tavLst>
                                    </p:anim>
                                  </p:childTnLst>
                                </p:cTn>
                              </p:par>
                            </p:childTnLst>
                          </p:cTn>
                        </p:par>
                        <p:par>
                          <p:cTn id="30" fill="hold">
                            <p:stCondLst>
                              <p:cond delay="1500"/>
                            </p:stCondLst>
                            <p:childTnLst>
                              <p:par>
                                <p:cTn id="31" presetID="42" presetClass="entr" presetSubtype="0" fill="hold" grpId="0"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anim calcmode="lin" valueType="num">
                                      <p:cBhvr>
                                        <p:cTn id="34" dur="500" fill="hold"/>
                                        <p:tgtEl>
                                          <p:spTgt spid="32"/>
                                        </p:tgtEl>
                                        <p:attrNameLst>
                                          <p:attrName>ppt_x</p:attrName>
                                        </p:attrNameLst>
                                      </p:cBhvr>
                                      <p:tavLst>
                                        <p:tav tm="0">
                                          <p:val>
                                            <p:strVal val="#ppt_x"/>
                                          </p:val>
                                        </p:tav>
                                        <p:tav tm="100000">
                                          <p:val>
                                            <p:strVal val="#ppt_x"/>
                                          </p:val>
                                        </p:tav>
                                      </p:tavLst>
                                    </p:anim>
                                    <p:anim calcmode="lin" valueType="num">
                                      <p:cBhvr>
                                        <p:cTn id="35" dur="500" fill="hold"/>
                                        <p:tgtEl>
                                          <p:spTgt spid="32"/>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anim calcmode="lin" valueType="num">
                                      <p:cBhvr>
                                        <p:cTn id="39" dur="500" fill="hold"/>
                                        <p:tgtEl>
                                          <p:spTgt spid="31"/>
                                        </p:tgtEl>
                                        <p:attrNameLst>
                                          <p:attrName>ppt_x</p:attrName>
                                        </p:attrNameLst>
                                      </p:cBhvr>
                                      <p:tavLst>
                                        <p:tav tm="0">
                                          <p:val>
                                            <p:strVal val="#ppt_x"/>
                                          </p:val>
                                        </p:tav>
                                        <p:tav tm="100000">
                                          <p:val>
                                            <p:strVal val="#ppt_x"/>
                                          </p:val>
                                        </p:tav>
                                      </p:tavLst>
                                    </p:anim>
                                    <p:anim calcmode="lin" valueType="num">
                                      <p:cBhvr>
                                        <p:cTn id="40" dur="5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P spid="33" grpId="0"/>
      <p:bldP spid="3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404545" y="2276872"/>
            <a:ext cx="4049384" cy="2699940"/>
          </a:xfrm>
          <a:prstGeom prst="rect">
            <a:avLst/>
          </a:prstGeom>
        </p:spPr>
      </p:pic>
      <p:sp>
        <p:nvSpPr>
          <p:cNvPr id="6" name="TextBox 5"/>
          <p:cNvSpPr txBox="1"/>
          <p:nvPr/>
        </p:nvSpPr>
        <p:spPr>
          <a:xfrm>
            <a:off x="6527254" y="1988840"/>
            <a:ext cx="5112568" cy="4113114"/>
          </a:xfrm>
          <a:prstGeom prst="rect">
            <a:avLst/>
          </a:prstGeom>
          <a:noFill/>
        </p:spPr>
        <p:txBody>
          <a:bodyPr wrap="square" rtlCol="0">
            <a:spAutoFit/>
          </a:bodyPr>
          <a:lstStyle/>
          <a:p>
            <a:pPr>
              <a:lnSpc>
                <a:spcPct val="150000"/>
              </a:lnSpc>
            </a:pPr>
            <a:r>
              <a:rPr lang="zh-CN" altLang="zh-CN" sz="1600" dirty="0"/>
              <a:t>现代医学的发展，与社会、技术的发展关联很大，现代医学的发展，关于生和死的探讨以及研究都越来越多，有药物可以使人获得更久，甚至长生，这真的合理或者是能广泛的给大众使用吗？生物学技术对于我们医治疾病、增加寿命起着重大作用，但是与此同时，也有着很多负面影响，关于伦理上的探讨也越来越多，新的疾病产生，越来越多关于道德底线的问题出现，出现一些非人化现象或者行为。我们在追求自然，发展技术用来救济人类的财产可能会导致非人化，就是“废除人类”。笛卡尔在关于科学的方法上做了很多总结，但是笛卡尔在医学上的研究并没有数学那个深入。</a:t>
            </a:r>
            <a:endParaRPr lang="en-US" altLang="zh-CN" sz="1600" dirty="0">
              <a:solidFill>
                <a:schemeClr val="tx1">
                  <a:lumMod val="65000"/>
                  <a:lumOff val="35000"/>
                </a:schemeClr>
              </a:solidFill>
              <a:latin typeface="微软雅黑 Light" panose="020B0502040204020203" pitchFamily="34" charset="-122"/>
              <a:ea typeface="微软雅黑 Light" panose="020B0502040204020203" pitchFamily="34" charset="-122"/>
              <a:cs typeface="Open Sans" pitchFamily="34" charset="0"/>
            </a:endParaRPr>
          </a:p>
        </p:txBody>
      </p:sp>
      <p:sp>
        <p:nvSpPr>
          <p:cNvPr id="8" name="TextBox 7"/>
          <p:cNvSpPr txBox="1"/>
          <p:nvPr/>
        </p:nvSpPr>
        <p:spPr>
          <a:xfrm>
            <a:off x="6455246" y="1496434"/>
            <a:ext cx="1908141" cy="492406"/>
          </a:xfrm>
          <a:prstGeom prst="rect">
            <a:avLst/>
          </a:prstGeom>
          <a:noFill/>
        </p:spPr>
        <p:txBody>
          <a:bodyPr wrap="none" lIns="182843" tIns="91422" rIns="182843" bIns="91422" rtlCol="0">
            <a:spAutoFit/>
          </a:bodyPr>
          <a:lstStyle/>
          <a:p>
            <a:pPr algn="ctr"/>
            <a:r>
              <a:rPr lang="zh-CN" altLang="en-US" sz="2000" b="1" dirty="0">
                <a:solidFill>
                  <a:schemeClr val="tx2"/>
                </a:solidFill>
                <a:latin typeface="微软雅黑" panose="020B0503020204020204" pitchFamily="34" charset="-122"/>
                <a:cs typeface="Aparajita" panose="02020603050405020304" pitchFamily="34" charset="0"/>
              </a:rPr>
              <a:t>章节核心观点</a:t>
            </a:r>
            <a:endParaRPr lang="id-ID" sz="2000" b="1" dirty="0">
              <a:solidFill>
                <a:schemeClr val="tx2"/>
              </a:solidFill>
              <a:latin typeface="微软雅黑" panose="020B0503020204020204" pitchFamily="34" charset="-122"/>
              <a:cs typeface="Aparajita" panose="02020603050405020304" pitchFamily="34" charset="0"/>
            </a:endParaRPr>
          </a:p>
        </p:txBody>
      </p:sp>
      <p:grpSp>
        <p:nvGrpSpPr>
          <p:cNvPr id="9" name="组合 8"/>
          <p:cNvGrpSpPr/>
          <p:nvPr/>
        </p:nvGrpSpPr>
        <p:grpSpPr>
          <a:xfrm>
            <a:off x="-7755" y="260648"/>
            <a:ext cx="2187509" cy="576064"/>
            <a:chOff x="3563888" y="1131590"/>
            <a:chExt cx="1640847" cy="432048"/>
          </a:xfrm>
        </p:grpSpPr>
        <p:sp>
          <p:nvSpPr>
            <p:cNvPr id="10" name="TextBox 9"/>
            <p:cNvSpPr txBox="1"/>
            <p:nvPr/>
          </p:nvSpPr>
          <p:spPr>
            <a:xfrm>
              <a:off x="3923928" y="1220656"/>
              <a:ext cx="1280807" cy="276999"/>
            </a:xfrm>
            <a:prstGeom prst="rect">
              <a:avLst/>
            </a:prstGeom>
            <a:noFill/>
            <a:ln w="12700">
              <a:solidFill>
                <a:schemeClr val="tx1">
                  <a:lumMod val="65000"/>
                  <a:lumOff val="35000"/>
                </a:schemeClr>
              </a:solidFill>
            </a:ln>
          </p:spPr>
          <p:txBody>
            <a:bodyPr wrap="none" rtlCol="0">
              <a:spAutoFit/>
            </a:bodyPr>
            <a:lstStyle/>
            <a:p>
              <a:r>
                <a:rPr lang="zh-CN" altLang="en-US" sz="1800" b="1" dirty="0"/>
                <a:t>  章节核心观点</a:t>
              </a:r>
              <a:endParaRPr lang="zh-CN" altLang="en-US" sz="1800" b="1" dirty="0"/>
            </a:p>
          </p:txBody>
        </p:sp>
        <p:sp>
          <p:nvSpPr>
            <p:cNvPr id="11" name="矩形 10"/>
            <p:cNvSpPr/>
            <p:nvPr/>
          </p:nvSpPr>
          <p:spPr>
            <a:xfrm>
              <a:off x="3563888" y="1131590"/>
              <a:ext cx="432048" cy="43204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a:t>01</a:t>
              </a:r>
              <a:endParaRPr lang="zh-CN" altLang="en-US" sz="1300" b="1" dirty="0"/>
            </a:p>
          </p:txBody>
        </p:sp>
      </p:grpSp>
    </p:spTree>
  </p:cSld>
  <p:clrMapOvr>
    <a:masterClrMapping/>
  </p:clrMapOvr>
  <mc:AlternateContent xmlns:mc="http://schemas.openxmlformats.org/markup-compatibility/2006">
    <mc:Choice xmlns:p14="http://schemas.microsoft.com/office/powerpoint/2010/main" Requires="p14">
      <p:transition spd="slow" p14:dur="1200" advTm="4973">
        <p14:prism/>
      </p:transition>
    </mc:Choice>
    <mc:Fallback>
      <p:transition spd="slow" advTm="49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750"/>
                                        <p:tgtEl>
                                          <p:spTgt spid="6"/>
                                        </p:tgtEl>
                                      </p:cBhvr>
                                    </p:animEffect>
                                    <p:anim calcmode="lin" valueType="num">
                                      <p:cBhvr>
                                        <p:cTn id="18" dur="750" fill="hold"/>
                                        <p:tgtEl>
                                          <p:spTgt spid="6"/>
                                        </p:tgtEl>
                                        <p:attrNameLst>
                                          <p:attrName>ppt_x</p:attrName>
                                        </p:attrNameLst>
                                      </p:cBhvr>
                                      <p:tavLst>
                                        <p:tav tm="0">
                                          <p:val>
                                            <p:strVal val="#ppt_x"/>
                                          </p:val>
                                        </p:tav>
                                        <p:tav tm="100000">
                                          <p:val>
                                            <p:strVal val="#ppt_x"/>
                                          </p:val>
                                        </p:tav>
                                      </p:tavLst>
                                    </p:anim>
                                    <p:anim calcmode="lin" valueType="num">
                                      <p:cBhvr>
                                        <p:cTn id="19" dur="7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965798" y="-27384"/>
            <a:ext cx="10058400" cy="6885384"/>
          </a:xfrm>
          <a:prstGeom prst="rect">
            <a:avLst/>
          </a:prstGeom>
        </p:spPr>
      </p:pic>
      <p:sp>
        <p:nvSpPr>
          <p:cNvPr id="8" name="TextBox 7"/>
          <p:cNvSpPr txBox="1"/>
          <p:nvPr/>
        </p:nvSpPr>
        <p:spPr>
          <a:xfrm>
            <a:off x="760271" y="2874709"/>
            <a:ext cx="3750759" cy="3369192"/>
          </a:xfrm>
          <a:prstGeom prst="rect">
            <a:avLst/>
          </a:prstGeom>
          <a:noFill/>
        </p:spPr>
        <p:txBody>
          <a:bodyPr wrap="square" rtlCol="0">
            <a:spAutoFit/>
          </a:bodyPr>
          <a:lstStyle/>
          <a:p>
            <a:pPr>
              <a:lnSpc>
                <a:spcPct val="150000"/>
              </a:lnSpc>
            </a:pPr>
            <a:r>
              <a:rPr lang="zh-CN" altLang="zh-CN" sz="1800" dirty="0"/>
              <a:t>新的生物学的诞生，带来了“非人化”的负面影响，导致人类正在逐渐疏远自己的天性，但是科学家们并不认为这些新的科技是“非人化”的。作者抨击了这个观点，表示人性的基础可不是由科技奠定的，同时表示科学理性在哲学上是不健全的，最终也是不合理的。</a:t>
            </a:r>
            <a:endParaRPr lang="en-US" altLang="zh-CN" sz="1800" dirty="0">
              <a:solidFill>
                <a:schemeClr val="tx1">
                  <a:lumMod val="65000"/>
                  <a:lumOff val="35000"/>
                </a:schemeClr>
              </a:solidFill>
              <a:latin typeface="微软雅黑 Light" panose="020B0502040204020203" pitchFamily="34" charset="-122"/>
              <a:ea typeface="微软雅黑 Light" panose="020B0502040204020203" pitchFamily="34" charset="-122"/>
              <a:cs typeface="Open Sans" pitchFamily="34" charset="0"/>
            </a:endParaRPr>
          </a:p>
        </p:txBody>
      </p:sp>
      <p:sp>
        <p:nvSpPr>
          <p:cNvPr id="10" name="TextBox 9"/>
          <p:cNvSpPr txBox="1"/>
          <p:nvPr/>
        </p:nvSpPr>
        <p:spPr>
          <a:xfrm>
            <a:off x="699426" y="2382303"/>
            <a:ext cx="1908141" cy="492406"/>
          </a:xfrm>
          <a:prstGeom prst="rect">
            <a:avLst/>
          </a:prstGeom>
          <a:noFill/>
        </p:spPr>
        <p:txBody>
          <a:bodyPr wrap="none" lIns="182843" tIns="91422" rIns="182843" bIns="91422" rtlCol="0">
            <a:spAutoFit/>
          </a:bodyPr>
          <a:lstStyle/>
          <a:p>
            <a:pPr algn="ctr"/>
            <a:r>
              <a:rPr lang="zh-CN" altLang="en-US" sz="2000" b="1" dirty="0">
                <a:solidFill>
                  <a:schemeClr val="tx2"/>
                </a:solidFill>
                <a:latin typeface="微软雅黑" panose="020B0503020204020204" pitchFamily="34" charset="-122"/>
                <a:cs typeface="Aparajita" panose="02020603050405020304" pitchFamily="34" charset="0"/>
              </a:rPr>
              <a:t>章节核心观点</a:t>
            </a:r>
            <a:endParaRPr lang="id-ID" sz="2000" b="1" dirty="0">
              <a:solidFill>
                <a:schemeClr val="tx2"/>
              </a:solidFill>
              <a:latin typeface="微软雅黑" panose="020B0503020204020204" pitchFamily="34" charset="-122"/>
              <a:cs typeface="Aparajita" panose="02020603050405020304" pitchFamily="34" charset="0"/>
            </a:endParaRPr>
          </a:p>
        </p:txBody>
      </p:sp>
      <p:grpSp>
        <p:nvGrpSpPr>
          <p:cNvPr id="11" name="组合 10"/>
          <p:cNvGrpSpPr/>
          <p:nvPr/>
        </p:nvGrpSpPr>
        <p:grpSpPr>
          <a:xfrm>
            <a:off x="-7755" y="260648"/>
            <a:ext cx="2187509" cy="576064"/>
            <a:chOff x="3563888" y="1131590"/>
            <a:chExt cx="1640847" cy="432048"/>
          </a:xfrm>
        </p:grpSpPr>
        <p:sp>
          <p:nvSpPr>
            <p:cNvPr id="12" name="TextBox 11"/>
            <p:cNvSpPr txBox="1"/>
            <p:nvPr/>
          </p:nvSpPr>
          <p:spPr>
            <a:xfrm>
              <a:off x="3923928" y="1220656"/>
              <a:ext cx="1280807" cy="276999"/>
            </a:xfrm>
            <a:prstGeom prst="rect">
              <a:avLst/>
            </a:prstGeom>
            <a:noFill/>
            <a:ln w="12700">
              <a:solidFill>
                <a:schemeClr val="tx1">
                  <a:lumMod val="65000"/>
                  <a:lumOff val="35000"/>
                </a:schemeClr>
              </a:solidFill>
            </a:ln>
          </p:spPr>
          <p:txBody>
            <a:bodyPr wrap="none" rtlCol="0">
              <a:spAutoFit/>
            </a:bodyPr>
            <a:lstStyle/>
            <a:p>
              <a:r>
                <a:rPr lang="zh-CN" altLang="en-US" sz="1800" b="1" dirty="0"/>
                <a:t>  章节核心观点</a:t>
              </a:r>
              <a:endParaRPr lang="zh-CN" altLang="en-US" sz="1800" b="1" dirty="0"/>
            </a:p>
          </p:txBody>
        </p:sp>
        <p:sp>
          <p:nvSpPr>
            <p:cNvPr id="13" name="矩形 12"/>
            <p:cNvSpPr/>
            <p:nvPr/>
          </p:nvSpPr>
          <p:spPr>
            <a:xfrm>
              <a:off x="3563888" y="1131590"/>
              <a:ext cx="432048" cy="43204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a:t>01</a:t>
              </a:r>
              <a:endParaRPr lang="zh-CN" altLang="en-US" sz="1300" b="1" dirty="0"/>
            </a:p>
          </p:txBody>
        </p:sp>
      </p:grpSp>
    </p:spTree>
  </p:cSld>
  <p:clrMapOvr>
    <a:masterClrMapping/>
  </p:clrMapOvr>
  <mc:AlternateContent xmlns:mc="http://schemas.openxmlformats.org/markup-compatibility/2006">
    <mc:Choice xmlns:p14="http://schemas.microsoft.com/office/powerpoint/2010/main" Requires="p14">
      <p:transition spd="slow" p14:dur="1200" advTm="2878">
        <p14:prism/>
      </p:transition>
    </mc:Choice>
    <mc:Fallback>
      <p:transition spd="slow" advTm="287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295299" y="2097200"/>
            <a:ext cx="9599817" cy="2688299"/>
          </a:xfrm>
          <a:prstGeom prst="rect">
            <a:avLst/>
          </a:prstGeom>
          <a:solidFill>
            <a:schemeClr val="tx1">
              <a:lumMod val="75000"/>
              <a:lumOff val="25000"/>
              <a:alpha val="3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2" name="矩形 1"/>
          <p:cNvSpPr/>
          <p:nvPr/>
        </p:nvSpPr>
        <p:spPr>
          <a:xfrm>
            <a:off x="2351279" y="2887439"/>
            <a:ext cx="1082982" cy="108312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02</a:t>
            </a:r>
            <a:endParaRPr kumimoji="0" lang="zh-CN" altLang="en-US" sz="3200" b="1"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10" name="TextBox 2"/>
          <p:cNvSpPr txBox="1"/>
          <p:nvPr/>
        </p:nvSpPr>
        <p:spPr>
          <a:xfrm>
            <a:off x="3649830" y="2989943"/>
            <a:ext cx="6693847" cy="830997"/>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lang="zh-CN" altLang="en-US" sz="4800" b="1" dirty="0">
                <a:solidFill>
                  <a:prstClr val="white"/>
                </a:solidFill>
                <a:latin typeface="微软雅黑 Light" panose="020B0502040204020203" pitchFamily="34" charset="-122"/>
                <a:ea typeface="微软雅黑 Light" panose="020B0502040204020203" pitchFamily="34" charset="-122"/>
              </a:rPr>
              <a:t>汤梦夏</a:t>
            </a:r>
            <a:r>
              <a:rPr kumimoji="0" lang="zh-CN" altLang="en-US" sz="4800" b="1"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同学的</a:t>
            </a:r>
            <a:r>
              <a:rPr lang="zh-CN" altLang="en-US" sz="4800" b="1" dirty="0">
                <a:solidFill>
                  <a:prstClr val="white"/>
                </a:solidFill>
                <a:latin typeface="微软雅黑 Light" panose="020B0502040204020203" pitchFamily="34" charset="-122"/>
                <a:ea typeface="微软雅黑 Light" panose="020B0502040204020203" pitchFamily="34" charset="-122"/>
              </a:rPr>
              <a:t>读译</a:t>
            </a:r>
            <a:r>
              <a:rPr kumimoji="0" lang="zh-CN" altLang="en-US" sz="4800" b="1"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体会</a:t>
            </a:r>
            <a:endParaRPr kumimoji="0" lang="zh-CN" altLang="en-US" sz="4800" b="1"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200" advTm="2167">
        <p14:prism/>
      </p:transition>
    </mc:Choice>
    <mc:Fallback>
      <p:transition spd="slow" advTm="2167">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982470" y="0"/>
            <a:ext cx="3522601" cy="2348880"/>
          </a:xfrm>
          <a:prstGeom prst="rect">
            <a:avLst/>
          </a:prstGeom>
        </p:spPr>
      </p:pic>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54846" y="2122667"/>
            <a:ext cx="2754660" cy="1836440"/>
          </a:xfrm>
          <a:prstGeom prst="rect">
            <a:avLst/>
          </a:prstGeom>
        </p:spPr>
      </p:pic>
      <p:sp>
        <p:nvSpPr>
          <p:cNvPr id="7" name="TextBox 6"/>
          <p:cNvSpPr txBox="1"/>
          <p:nvPr/>
        </p:nvSpPr>
        <p:spPr>
          <a:xfrm>
            <a:off x="2350790" y="4378902"/>
            <a:ext cx="3528392" cy="1994713"/>
          </a:xfrm>
          <a:prstGeom prst="rect">
            <a:avLst/>
          </a:prstGeom>
          <a:noFill/>
        </p:spPr>
        <p:txBody>
          <a:bodyPr wrap="square" rtlCol="0">
            <a:spAutoFit/>
          </a:bodyPr>
          <a:lstStyle/>
          <a:p>
            <a:pPr marL="342900" marR="0" lvl="0" indent="-342900" algn="l" defTabSz="685800" rtl="0" eaLnBrk="1" fontAlgn="auto" latinLnBrk="0" hangingPunct="1">
              <a:lnSpc>
                <a:spcPct val="150000"/>
              </a:lnSpc>
              <a:spcBef>
                <a:spcPts val="0"/>
              </a:spcBef>
              <a:spcAft>
                <a:spcPts val="0"/>
              </a:spcAft>
              <a:buClrTx/>
              <a:buSzTx/>
              <a:buFont typeface="+mj-lt"/>
              <a:buAutoNum type="arabicPeriod"/>
              <a:defRPr/>
            </a:pPr>
            <a:r>
              <a:rPr kumimoji="0" lang="zh-CN" altLang="en-US" sz="1400" b="0" i="0" u="none" strike="noStrike" kern="1200" cap="none" spc="300" normalizeH="0" baseline="0" noProof="0" dirty="0">
                <a:ln>
                  <a:noFill/>
                </a:ln>
                <a:solidFill>
                  <a:prstClr val="black">
                    <a:lumMod val="65000"/>
                    <a:lumOff val="35000"/>
                  </a:prstClr>
                </a:solidFill>
                <a:effectLst/>
                <a:uLnTx/>
                <a:uFillTx/>
                <a:latin typeface="微软雅黑 Light" panose="020B0502040204020203" pitchFamily="34" charset="-122"/>
                <a:ea typeface="微软雅黑 Light" panose="020B0502040204020203" pitchFamily="34" charset="-122"/>
                <a:cs typeface="Open Sans" pitchFamily="34" charset="0"/>
              </a:rPr>
              <a:t>翻译软件不一定准确，尤其是专有名词</a:t>
            </a:r>
            <a:endParaRPr kumimoji="0" lang="en-US" altLang="zh-CN" sz="1400" b="0" i="0" u="none" strike="noStrike" kern="1200" cap="none" spc="300" normalizeH="0" baseline="0" noProof="0" dirty="0">
              <a:ln>
                <a:noFill/>
              </a:ln>
              <a:solidFill>
                <a:prstClr val="black">
                  <a:lumMod val="65000"/>
                  <a:lumOff val="35000"/>
                </a:prstClr>
              </a:solidFill>
              <a:effectLst/>
              <a:uLnTx/>
              <a:uFillTx/>
              <a:latin typeface="微软雅黑 Light" panose="020B0502040204020203" pitchFamily="34" charset="-122"/>
              <a:ea typeface="微软雅黑 Light" panose="020B0502040204020203" pitchFamily="34" charset="-122"/>
              <a:cs typeface="Open Sans" pitchFamily="34" charset="0"/>
            </a:endParaRPr>
          </a:p>
          <a:p>
            <a:pPr marL="342900" marR="0" lvl="0" indent="-342900" algn="l" defTabSz="685800" rtl="0" eaLnBrk="1" fontAlgn="auto" latinLnBrk="0" hangingPunct="1">
              <a:lnSpc>
                <a:spcPct val="150000"/>
              </a:lnSpc>
              <a:spcBef>
                <a:spcPts val="0"/>
              </a:spcBef>
              <a:spcAft>
                <a:spcPts val="0"/>
              </a:spcAft>
              <a:buClrTx/>
              <a:buSzTx/>
              <a:buFont typeface="+mj-lt"/>
              <a:buAutoNum type="arabicPeriod"/>
              <a:defRPr/>
            </a:pPr>
            <a:r>
              <a:rPr lang="zh-CN" altLang="en-US" spc="3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rPr>
              <a:t>英文中句子较长且有很多简略的内容，需要分句和扩充</a:t>
            </a:r>
            <a:endParaRPr lang="en-US" altLang="zh-CN" spc="3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endParaRPr>
          </a:p>
          <a:p>
            <a:pPr marL="342900" marR="0" lvl="0" indent="-342900" algn="l" defTabSz="685800" rtl="0" eaLnBrk="1" fontAlgn="auto" latinLnBrk="0" hangingPunct="1">
              <a:lnSpc>
                <a:spcPct val="150000"/>
              </a:lnSpc>
              <a:spcBef>
                <a:spcPts val="0"/>
              </a:spcBef>
              <a:spcAft>
                <a:spcPts val="0"/>
              </a:spcAft>
              <a:buClrTx/>
              <a:buSzTx/>
              <a:buFont typeface="+mj-lt"/>
              <a:buAutoNum type="arabicPeriod"/>
              <a:defRPr/>
            </a:pPr>
            <a:r>
              <a:rPr lang="zh-CN" altLang="en-US" spc="3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rPr>
              <a:t>阅读英文能理解，但翻译过程中难以用中文清晰表达</a:t>
            </a:r>
            <a:endParaRPr lang="en-US" altLang="zh-CN" spc="3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endParaRPr>
          </a:p>
        </p:txBody>
      </p:sp>
      <p:sp>
        <p:nvSpPr>
          <p:cNvPr id="8" name="TextBox 7"/>
          <p:cNvSpPr txBox="1"/>
          <p:nvPr/>
        </p:nvSpPr>
        <p:spPr>
          <a:xfrm>
            <a:off x="2833294" y="3959107"/>
            <a:ext cx="2399954" cy="419795"/>
          </a:xfrm>
          <a:prstGeom prst="rect">
            <a:avLst/>
          </a:prstGeom>
          <a:noFill/>
        </p:spPr>
        <p:txBody>
          <a:bodyPr wrap="square" rtlCol="0">
            <a:spAutoFit/>
          </a:bodyPr>
          <a:lstStyle/>
          <a:p>
            <a:pPr marL="0" marR="0" lvl="0" indent="0" algn="l" defTabSz="685800" rtl="0" eaLnBrk="1" fontAlgn="auto" latinLnBrk="0" hangingPunct="1">
              <a:lnSpc>
                <a:spcPct val="150000"/>
              </a:lnSpc>
              <a:spcBef>
                <a:spcPts val="0"/>
              </a:spcBef>
              <a:spcAft>
                <a:spcPts val="0"/>
              </a:spcAft>
              <a:buClrTx/>
              <a:buSzTx/>
              <a:buFontTx/>
              <a:buNone/>
              <a:defRPr/>
            </a:pPr>
            <a:r>
              <a:rPr lang="zh-CN" altLang="en-US" sz="1600" b="1" noProof="0" dirty="0">
                <a:solidFill>
                  <a:srgbClr val="1F497D"/>
                </a:solidFill>
                <a:latin typeface="微软雅黑 Light" panose="020B0502040204020203" pitchFamily="34" charset="-122"/>
                <a:ea typeface="微软雅黑 Light" panose="020B0502040204020203" pitchFamily="34" charset="-122"/>
              </a:rPr>
              <a:t>对翻译过程的体会</a:t>
            </a:r>
            <a:endParaRPr kumimoji="0" lang="zh-CN" altLang="en-US" sz="1600" b="1" i="0" u="none" strike="noStrike" kern="1200" cap="none" spc="0" normalizeH="0" baseline="0" noProof="0" dirty="0">
              <a:ln>
                <a:noFill/>
              </a:ln>
              <a:solidFill>
                <a:srgbClr val="1F497D"/>
              </a:solidFill>
              <a:effectLst/>
              <a:uLnTx/>
              <a:uFillTx/>
              <a:latin typeface="微软雅黑 Light" panose="020B0502040204020203" pitchFamily="34" charset="-122"/>
              <a:ea typeface="微软雅黑 Light" panose="020B0502040204020203" pitchFamily="34" charset="-122"/>
              <a:cs typeface="+mn-cs"/>
            </a:endParaRPr>
          </a:p>
        </p:txBody>
      </p:sp>
      <p:sp>
        <p:nvSpPr>
          <p:cNvPr id="9" name="TextBox 8"/>
          <p:cNvSpPr txBox="1"/>
          <p:nvPr/>
        </p:nvSpPr>
        <p:spPr>
          <a:xfrm>
            <a:off x="5982470" y="2818984"/>
            <a:ext cx="5441328" cy="3933706"/>
          </a:xfrm>
          <a:prstGeom prst="rect">
            <a:avLst/>
          </a:prstGeom>
          <a:noFill/>
        </p:spPr>
        <p:txBody>
          <a:bodyPr wrap="square" rtlCol="0">
            <a:spAutoFit/>
          </a:bodyPr>
          <a:lstStyle/>
          <a:p>
            <a:pPr marL="342900" indent="-342900">
              <a:lnSpc>
                <a:spcPct val="150000"/>
              </a:lnSpc>
              <a:buFont typeface="+mj-lt"/>
              <a:buAutoNum type="arabicPeriod"/>
            </a:pPr>
            <a:r>
              <a:rPr lang="zh-CN" altLang="zh-CN" dirty="0">
                <a:solidFill>
                  <a:srgbClr val="595959"/>
                </a:solidFill>
              </a:rPr>
              <a:t>生物学一方面是在好奇心驱使下的认识世界的关键一环，另一方面也是为了给人类乃至所有生物创造更美好的未来。</a:t>
            </a:r>
            <a:r>
              <a:rPr lang="zh-CN" altLang="en-US" dirty="0">
                <a:solidFill>
                  <a:srgbClr val="595959"/>
                </a:solidFill>
                <a:latin typeface="微软雅黑 Light" panose="020B0502040204020203" pitchFamily="34" charset="-122"/>
                <a:ea typeface="微软雅黑 Light" panose="020B0502040204020203" pitchFamily="34" charset="-122"/>
                <a:cs typeface="Open Sans" pitchFamily="34" charset="0"/>
              </a:rPr>
              <a:t>但生物学不应当去满足无尽的欲望，有些成果带来的影响不一定是积极的。需要时刻牢记生物学的初衷是为了让生命更好地活着。</a:t>
            </a:r>
            <a:endParaRPr lang="en-US" altLang="zh-CN" dirty="0">
              <a:solidFill>
                <a:srgbClr val="595959"/>
              </a:solidFill>
              <a:latin typeface="微软雅黑 Light" panose="020B0502040204020203" pitchFamily="34" charset="-122"/>
              <a:ea typeface="微软雅黑 Light" panose="020B0502040204020203" pitchFamily="34" charset="-122"/>
              <a:cs typeface="Open Sans" pitchFamily="34" charset="0"/>
            </a:endParaRPr>
          </a:p>
          <a:p>
            <a:pPr marL="342900" indent="-342900">
              <a:lnSpc>
                <a:spcPct val="150000"/>
              </a:lnSpc>
              <a:buFont typeface="+mj-lt"/>
              <a:buAutoNum type="arabicPeriod"/>
            </a:pPr>
            <a:r>
              <a:rPr lang="zh-CN" altLang="en-US" dirty="0">
                <a:solidFill>
                  <a:srgbClr val="595959"/>
                </a:solidFill>
              </a:rPr>
              <a:t>“什么是生命”这个问题难以回答。我们无法将生物与化学、物理学完全区分，我们也无法做到划一条明确的线来划分生命和非生命。侧重点不一样，线的位置也不尽相同。因此，现代生物学永远不能告诉我们什么是生命，生命的幸福可能是什么。</a:t>
            </a:r>
            <a:endParaRPr lang="en-US" altLang="zh-CN" dirty="0">
              <a:solidFill>
                <a:srgbClr val="595959"/>
              </a:solidFill>
            </a:endParaRPr>
          </a:p>
          <a:p>
            <a:pPr marL="342900" indent="-342900">
              <a:lnSpc>
                <a:spcPct val="150000"/>
              </a:lnSpc>
              <a:buFont typeface="+mj-lt"/>
              <a:buAutoNum type="arabicPeriod"/>
            </a:pPr>
            <a:r>
              <a:rPr lang="zh-CN" altLang="en-US" dirty="0">
                <a:solidFill>
                  <a:srgbClr val="595959"/>
                </a:solidFill>
              </a:rPr>
              <a:t>我们还不能很好地认识自身。如果我们能真正理解人性，能认识到人认知世界的不足，我们就能更好地去从事生物学。</a:t>
            </a:r>
            <a:endParaRPr lang="en-US" altLang="zh-CN" dirty="0">
              <a:solidFill>
                <a:srgbClr val="595959"/>
              </a:solidFill>
            </a:endParaRPr>
          </a:p>
          <a:p>
            <a:pPr marL="342900" indent="-342900">
              <a:lnSpc>
                <a:spcPct val="150000"/>
              </a:lnSpc>
              <a:buFont typeface="+mj-lt"/>
              <a:buAutoNum type="arabicPeriod"/>
            </a:pPr>
            <a:r>
              <a:rPr lang="zh-CN" altLang="en-US" dirty="0">
                <a:solidFill>
                  <a:srgbClr val="595959"/>
                </a:solidFill>
              </a:rPr>
              <a:t>生物学确实具有种种局限，但我们不应当去否定，而是试图去寻找一个最优解。</a:t>
            </a:r>
            <a:endParaRPr lang="zh-CN" altLang="zh-CN" dirty="0">
              <a:solidFill>
                <a:srgbClr val="595959"/>
              </a:solidFill>
            </a:endParaRPr>
          </a:p>
        </p:txBody>
      </p:sp>
      <p:sp>
        <p:nvSpPr>
          <p:cNvPr id="10" name="TextBox 9"/>
          <p:cNvSpPr txBox="1"/>
          <p:nvPr/>
        </p:nvSpPr>
        <p:spPr>
          <a:xfrm>
            <a:off x="5982470" y="2452817"/>
            <a:ext cx="2399954" cy="419795"/>
          </a:xfrm>
          <a:prstGeom prst="rect">
            <a:avLst/>
          </a:prstGeom>
          <a:noFill/>
        </p:spPr>
        <p:txBody>
          <a:bodyPr wrap="square" rtlCol="0">
            <a:spAutoFit/>
          </a:bodyPr>
          <a:lstStyle/>
          <a:p>
            <a:pPr marL="0" marR="0" lvl="0" indent="0" algn="l" defTabSz="685800" rtl="0" eaLnBrk="1" fontAlgn="auto" latinLnBrk="0" hangingPunct="1">
              <a:lnSpc>
                <a:spcPct val="15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1F497D"/>
                </a:solidFill>
                <a:effectLst/>
                <a:uLnTx/>
                <a:uFillTx/>
                <a:latin typeface="微软雅黑 Light" panose="020B0502040204020203" pitchFamily="34" charset="-122"/>
                <a:ea typeface="微软雅黑 Light" panose="020B0502040204020203" pitchFamily="34" charset="-122"/>
                <a:cs typeface="+mn-cs"/>
              </a:rPr>
              <a:t>对内容的体会</a:t>
            </a:r>
            <a:endParaRPr kumimoji="0" lang="zh-CN" altLang="en-US" sz="1600" b="1" i="0" u="none" strike="noStrike" kern="1200" cap="none" spc="0" normalizeH="0" baseline="0" noProof="0" dirty="0">
              <a:ln>
                <a:noFill/>
              </a:ln>
              <a:solidFill>
                <a:srgbClr val="1F497D"/>
              </a:solidFill>
              <a:effectLst/>
              <a:uLnTx/>
              <a:uFillTx/>
              <a:latin typeface="微软雅黑 Light" panose="020B0502040204020203" pitchFamily="34" charset="-122"/>
              <a:ea typeface="微软雅黑 Light" panose="020B0502040204020203" pitchFamily="34" charset="-122"/>
              <a:cs typeface="+mn-cs"/>
            </a:endParaRPr>
          </a:p>
        </p:txBody>
      </p:sp>
      <p:grpSp>
        <p:nvGrpSpPr>
          <p:cNvPr id="11" name="组合 10"/>
          <p:cNvGrpSpPr/>
          <p:nvPr/>
        </p:nvGrpSpPr>
        <p:grpSpPr>
          <a:xfrm>
            <a:off x="-7751" y="260648"/>
            <a:ext cx="3068979" cy="576064"/>
            <a:chOff x="3563888" y="1131590"/>
            <a:chExt cx="2302034" cy="432048"/>
          </a:xfrm>
        </p:grpSpPr>
        <p:sp>
          <p:nvSpPr>
            <p:cNvPr id="12" name="TextBox 11"/>
            <p:cNvSpPr txBox="1"/>
            <p:nvPr/>
          </p:nvSpPr>
          <p:spPr>
            <a:xfrm>
              <a:off x="3995936" y="1239006"/>
              <a:ext cx="1869986" cy="276999"/>
            </a:xfrm>
            <a:prstGeom prst="rect">
              <a:avLst/>
            </a:prstGeom>
            <a:noFill/>
            <a:ln w="12700">
              <a:solidFill>
                <a:schemeClr val="tx1">
                  <a:lumMod val="65000"/>
                  <a:lumOff val="35000"/>
                </a:schemeClr>
              </a:solidFill>
            </a:ln>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lang="zh-CN" altLang="en-US" sz="1800" b="1" dirty="0"/>
                <a:t>汤梦夏同学的读译体会</a:t>
              </a:r>
              <a:endParaRPr kumimoji="0" lang="zh-CN" altLang="en-US" sz="1800" b="1"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13" name="矩形 12"/>
            <p:cNvSpPr/>
            <p:nvPr/>
          </p:nvSpPr>
          <p:spPr>
            <a:xfrm>
              <a:off x="3563888" y="1131590"/>
              <a:ext cx="432048" cy="43204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en-US" altLang="zh-CN" sz="1300" b="1"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02</a:t>
              </a:r>
              <a:endParaRPr kumimoji="0" lang="zh-CN" altLang="en-US" sz="1300" b="1"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1200" advTm="3073">
        <p14:prism/>
      </p:transition>
    </mc:Choice>
    <mc:Fallback>
      <p:transition spd="slow" advTm="30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500"/>
                                        <p:tgtEl>
                                          <p:spTgt spid="6"/>
                                        </p:tgtEl>
                                      </p:cBhvr>
                                    </p:animEffect>
                                  </p:childTnLst>
                                </p:cTn>
                              </p:par>
                              <p:par>
                                <p:cTn id="8" presetID="6" presetClass="entr" presetSubtype="16"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500"/>
                                        <p:tgtEl>
                                          <p:spTgt spid="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randombar(horizontal)">
                                      <p:cBhvr>
                                        <p:cTn id="21" dur="500"/>
                                        <p:tgtEl>
                                          <p:spTgt spid="10"/>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randombar(horizontal)">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295299" y="2097200"/>
            <a:ext cx="9599817" cy="2688299"/>
          </a:xfrm>
          <a:prstGeom prst="rect">
            <a:avLst/>
          </a:prstGeom>
          <a:solidFill>
            <a:schemeClr val="tx1">
              <a:lumMod val="75000"/>
              <a:lumOff val="25000"/>
              <a:alpha val="3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2351279" y="2887439"/>
            <a:ext cx="1082982" cy="108312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03</a:t>
            </a:r>
            <a:endParaRPr lang="zh-CN" altLang="en-US" sz="3200" b="1" dirty="0"/>
          </a:p>
        </p:txBody>
      </p:sp>
      <p:sp>
        <p:nvSpPr>
          <p:cNvPr id="10" name="TextBox 2"/>
          <p:cNvSpPr txBox="1"/>
          <p:nvPr/>
        </p:nvSpPr>
        <p:spPr>
          <a:xfrm>
            <a:off x="3649830" y="2989943"/>
            <a:ext cx="6693847" cy="830997"/>
          </a:xfrm>
          <a:prstGeom prst="rect">
            <a:avLst/>
          </a:prstGeom>
          <a:noFill/>
        </p:spPr>
        <p:txBody>
          <a:bodyPr wrap="square" rtlCol="0">
            <a:spAutoFit/>
          </a:bodyPr>
          <a:lstStyle/>
          <a:p>
            <a:r>
              <a:rPr lang="zh-CN" altLang="en-US" sz="4800" b="1" dirty="0">
                <a:solidFill>
                  <a:schemeClr val="bg1"/>
                </a:solidFill>
              </a:rPr>
              <a:t>管峻同学的</a:t>
            </a:r>
            <a:r>
              <a:rPr lang="zh-CN" altLang="en-US" sz="4800" b="1" dirty="0">
                <a:solidFill>
                  <a:prstClr val="white"/>
                </a:solidFill>
                <a:latin typeface="微软雅黑 Light" panose="020B0502040204020203" pitchFamily="34" charset="-122"/>
                <a:ea typeface="微软雅黑 Light" panose="020B0502040204020203" pitchFamily="34" charset="-122"/>
              </a:rPr>
              <a:t>读译</a:t>
            </a:r>
            <a:r>
              <a:rPr lang="zh-CN" altLang="en-US" sz="4800" b="1" dirty="0">
                <a:solidFill>
                  <a:schemeClr val="bg1"/>
                </a:solidFill>
              </a:rPr>
              <a:t>体会</a:t>
            </a:r>
            <a:endParaRPr lang="zh-CN" altLang="en-US" sz="4800" b="1"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200" advTm="2167">
        <p14:prism/>
      </p:transition>
    </mc:Choice>
    <mc:Fallback>
      <p:transition spd="slow" advTm="2167">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4625" y="1844824"/>
            <a:ext cx="12225037" cy="5153793"/>
          </a:xfrm>
          <a:prstGeom prst="rect">
            <a:avLst/>
          </a:prstGeom>
        </p:spPr>
      </p:pic>
      <p:sp>
        <p:nvSpPr>
          <p:cNvPr id="7" name="矩形 6"/>
          <p:cNvSpPr/>
          <p:nvPr/>
        </p:nvSpPr>
        <p:spPr>
          <a:xfrm>
            <a:off x="-9151" y="1844824"/>
            <a:ext cx="12225037" cy="2736304"/>
          </a:xfrm>
          <a:prstGeom prst="rect">
            <a:avLst/>
          </a:prstGeom>
          <a:solidFill>
            <a:schemeClr val="tx1">
              <a:lumMod val="75000"/>
              <a:lumOff val="2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136875" y="2924944"/>
            <a:ext cx="10070899" cy="1291700"/>
          </a:xfrm>
          <a:prstGeom prst="rect">
            <a:avLst/>
          </a:prstGeom>
          <a:noFill/>
        </p:spPr>
        <p:txBody>
          <a:bodyPr wrap="square" rtlCol="0">
            <a:spAutoFit/>
          </a:bodyPr>
          <a:lstStyle/>
          <a:p>
            <a:pPr>
              <a:lnSpc>
                <a:spcPct val="150000"/>
              </a:lnSpc>
            </a:pPr>
            <a:r>
              <a:rPr lang="zh-CN" altLang="zh-CN" sz="1800" dirty="0">
                <a:solidFill>
                  <a:schemeClr val="bg1"/>
                </a:solidFill>
              </a:rPr>
              <a:t>当代社会的很多东西都具有双面性，无论是其他领域的技术应用，还是应用于医学上的技术，归根结底还是一个如何去使用。很多东西在当代都有一种可预见性，未来会出现的某些现象是可以根据现在的状况所预言出来</a:t>
            </a:r>
            <a:r>
              <a:rPr lang="zh-CN" altLang="en-US" sz="1800" dirty="0">
                <a:solidFill>
                  <a:schemeClr val="bg1"/>
                </a:solidFill>
              </a:rPr>
              <a:t>。</a:t>
            </a:r>
            <a:endParaRPr lang="en-US" altLang="zh-CN" sz="1800" dirty="0">
              <a:solidFill>
                <a:schemeClr val="bg1"/>
              </a:solidFill>
              <a:latin typeface="微软雅黑 Light" panose="020B0502040204020203" pitchFamily="34" charset="-122"/>
              <a:ea typeface="微软雅黑 Light" panose="020B0502040204020203" pitchFamily="34" charset="-122"/>
              <a:cs typeface="Open Sans" pitchFamily="34" charset="0"/>
            </a:endParaRPr>
          </a:p>
        </p:txBody>
      </p:sp>
      <p:sp>
        <p:nvSpPr>
          <p:cNvPr id="9" name="TextBox 8"/>
          <p:cNvSpPr txBox="1"/>
          <p:nvPr/>
        </p:nvSpPr>
        <p:spPr>
          <a:xfrm>
            <a:off x="1136874" y="2420888"/>
            <a:ext cx="4022228" cy="501612"/>
          </a:xfrm>
          <a:prstGeom prst="rect">
            <a:avLst/>
          </a:prstGeom>
          <a:noFill/>
        </p:spPr>
        <p:txBody>
          <a:bodyPr wrap="square" rtlCol="0">
            <a:spAutoFit/>
          </a:bodyPr>
          <a:lstStyle/>
          <a:p>
            <a:pPr>
              <a:lnSpc>
                <a:spcPct val="150000"/>
              </a:lnSpc>
            </a:pPr>
            <a:r>
              <a:rPr lang="zh-CN" altLang="en-US" sz="2000" b="1" dirty="0">
                <a:solidFill>
                  <a:schemeClr val="bg1"/>
                </a:solidFill>
              </a:rPr>
              <a:t>管峻同学的</a:t>
            </a:r>
            <a:r>
              <a:rPr lang="zh-CN" altLang="en-US" sz="2000" b="1" dirty="0">
                <a:solidFill>
                  <a:prstClr val="white"/>
                </a:solidFill>
              </a:rPr>
              <a:t>读译</a:t>
            </a:r>
            <a:r>
              <a:rPr lang="zh-CN" altLang="en-US" sz="2000" b="1" dirty="0">
                <a:solidFill>
                  <a:schemeClr val="bg1"/>
                </a:solidFill>
              </a:rPr>
              <a:t>体会、评论与感触</a:t>
            </a:r>
            <a:endParaRPr lang="zh-CN" altLang="en-US" sz="2000" b="1" dirty="0">
              <a:solidFill>
                <a:schemeClr val="bg1"/>
              </a:solidFill>
            </a:endParaRPr>
          </a:p>
        </p:txBody>
      </p:sp>
      <p:grpSp>
        <p:nvGrpSpPr>
          <p:cNvPr id="10" name="组合 9"/>
          <p:cNvGrpSpPr/>
          <p:nvPr/>
        </p:nvGrpSpPr>
        <p:grpSpPr>
          <a:xfrm>
            <a:off x="-7753" y="260648"/>
            <a:ext cx="2880007" cy="576064"/>
            <a:chOff x="3563888" y="1131590"/>
            <a:chExt cx="2160288" cy="432048"/>
          </a:xfrm>
        </p:grpSpPr>
        <p:sp>
          <p:nvSpPr>
            <p:cNvPr id="11" name="TextBox 10"/>
            <p:cNvSpPr txBox="1"/>
            <p:nvPr/>
          </p:nvSpPr>
          <p:spPr>
            <a:xfrm>
              <a:off x="3923928" y="1220656"/>
              <a:ext cx="1800248" cy="276999"/>
            </a:xfrm>
            <a:prstGeom prst="rect">
              <a:avLst/>
            </a:prstGeom>
            <a:noFill/>
            <a:ln w="12700">
              <a:solidFill>
                <a:schemeClr val="tx1">
                  <a:lumMod val="65000"/>
                  <a:lumOff val="35000"/>
                </a:schemeClr>
              </a:solidFill>
            </a:ln>
          </p:spPr>
          <p:txBody>
            <a:bodyPr wrap="none" rtlCol="0">
              <a:spAutoFit/>
            </a:bodyPr>
            <a:lstStyle/>
            <a:p>
              <a:r>
                <a:rPr lang="zh-CN" altLang="en-US" sz="1800" b="1" dirty="0"/>
                <a:t>  管峻同学的读译体会</a:t>
              </a:r>
              <a:endParaRPr lang="zh-CN" altLang="en-US" sz="1800" b="1" dirty="0"/>
            </a:p>
          </p:txBody>
        </p:sp>
        <p:sp>
          <p:nvSpPr>
            <p:cNvPr id="12" name="矩形 11"/>
            <p:cNvSpPr/>
            <p:nvPr/>
          </p:nvSpPr>
          <p:spPr>
            <a:xfrm>
              <a:off x="3563888" y="1131590"/>
              <a:ext cx="432048" cy="43204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a:t>03</a:t>
              </a:r>
              <a:endParaRPr lang="zh-CN" altLang="en-US" sz="1300" b="1" dirty="0"/>
            </a:p>
          </p:txBody>
        </p:sp>
      </p:grpSp>
    </p:spTree>
  </p:cSld>
  <p:clrMapOvr>
    <a:masterClrMapping/>
  </p:clrMapOvr>
  <mc:AlternateContent xmlns:mc="http://schemas.openxmlformats.org/markup-compatibility/2006">
    <mc:Choice xmlns:p14="http://schemas.microsoft.com/office/powerpoint/2010/main" Requires="p14">
      <p:transition spd="slow" p14:dur="1200" advTm="2359">
        <p14:prism/>
      </p:transition>
    </mc:Choice>
    <mc:Fallback>
      <p:transition spd="slow" advTm="235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295297" y="2084850"/>
            <a:ext cx="9599817" cy="2688299"/>
          </a:xfrm>
          <a:prstGeom prst="rect">
            <a:avLst/>
          </a:prstGeom>
          <a:solidFill>
            <a:schemeClr val="tx1">
              <a:lumMod val="75000"/>
              <a:lumOff val="25000"/>
              <a:alpha val="3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2350790" y="2887436"/>
            <a:ext cx="1082982" cy="108312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04</a:t>
            </a:r>
            <a:endParaRPr lang="zh-CN" altLang="en-US" sz="3200" b="1" dirty="0"/>
          </a:p>
        </p:txBody>
      </p:sp>
      <p:sp>
        <p:nvSpPr>
          <p:cNvPr id="8" name="TextBox 2"/>
          <p:cNvSpPr txBox="1"/>
          <p:nvPr/>
        </p:nvSpPr>
        <p:spPr>
          <a:xfrm>
            <a:off x="3649830" y="2989943"/>
            <a:ext cx="6693847" cy="830997"/>
          </a:xfrm>
          <a:prstGeom prst="rect">
            <a:avLst/>
          </a:prstGeom>
          <a:noFill/>
        </p:spPr>
        <p:txBody>
          <a:bodyPr wrap="square" rtlCol="0">
            <a:spAutoFit/>
          </a:bodyPr>
          <a:lstStyle/>
          <a:p>
            <a:r>
              <a:rPr lang="zh-CN" altLang="en-US" sz="4800" b="1" dirty="0">
                <a:solidFill>
                  <a:schemeClr val="bg1"/>
                </a:solidFill>
              </a:rPr>
              <a:t>何泽群同学的</a:t>
            </a:r>
            <a:r>
              <a:rPr lang="zh-CN" altLang="en-US" sz="4800" b="1" dirty="0">
                <a:solidFill>
                  <a:prstClr val="white"/>
                </a:solidFill>
                <a:latin typeface="微软雅黑 Light" panose="020B0502040204020203" pitchFamily="34" charset="-122"/>
                <a:ea typeface="微软雅黑 Light" panose="020B0502040204020203" pitchFamily="34" charset="-122"/>
              </a:rPr>
              <a:t>读译</a:t>
            </a:r>
            <a:r>
              <a:rPr lang="zh-CN" altLang="en-US" sz="4800" b="1" dirty="0">
                <a:solidFill>
                  <a:schemeClr val="bg1"/>
                </a:solidFill>
              </a:rPr>
              <a:t>体会</a:t>
            </a:r>
            <a:endParaRPr lang="zh-CN" altLang="en-US" sz="4800" b="1"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200" advTm="2303">
        <p14:prism/>
      </p:transition>
    </mc:Choice>
    <mc:Fallback>
      <p:transition spd="slow" advTm="2303">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04545" y="2487230"/>
            <a:ext cx="4049384" cy="2279224"/>
          </a:xfrm>
          <a:prstGeom prst="rect">
            <a:avLst/>
          </a:prstGeom>
        </p:spPr>
      </p:pic>
      <p:sp>
        <p:nvSpPr>
          <p:cNvPr id="6" name="TextBox 5"/>
          <p:cNvSpPr txBox="1"/>
          <p:nvPr/>
        </p:nvSpPr>
        <p:spPr>
          <a:xfrm>
            <a:off x="6167214" y="2012807"/>
            <a:ext cx="4824536" cy="3367397"/>
          </a:xfrm>
          <a:prstGeom prst="rect">
            <a:avLst/>
          </a:prstGeom>
          <a:noFill/>
        </p:spPr>
        <p:txBody>
          <a:bodyPr wrap="square" rtlCol="0">
            <a:spAutoFit/>
          </a:bodyPr>
          <a:lstStyle/>
          <a:p>
            <a:pPr algn="just">
              <a:lnSpc>
                <a:spcPct val="150000"/>
              </a:lnSpc>
            </a:pP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cs typeface="Open Sans" pitchFamily="34" charset="0"/>
              </a:rPr>
              <a:t>本段内容是</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Open Sans" pitchFamily="34" charset="0"/>
              </a:rPr>
              <a:t>The Proper Lifespan</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cs typeface="Open Sans" pitchFamily="34" charset="0"/>
              </a:rPr>
              <a:t>的一部分，作者在本小节中提出了对永生和死亡的思考，永生并非比死亡更好，人类生命的有限性是每个人的幸福；而且当人们对生活中的点滴幸福失去兴趣的时候便不会恐惧死亡，缓缓变化的过程总是会比突发改变容易使人接受的，而突发改变中，从甜蜜的生活到悲痛生活的飞跃是最残酷的。</a:t>
            </a:r>
            <a:endPar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Open Sans" pitchFamily="34" charset="0"/>
            </a:endParaRPr>
          </a:p>
        </p:txBody>
      </p:sp>
      <p:sp>
        <p:nvSpPr>
          <p:cNvPr id="8" name="TextBox 7"/>
          <p:cNvSpPr txBox="1"/>
          <p:nvPr/>
        </p:nvSpPr>
        <p:spPr>
          <a:xfrm>
            <a:off x="6093564" y="1477796"/>
            <a:ext cx="2950605" cy="492406"/>
          </a:xfrm>
          <a:prstGeom prst="rect">
            <a:avLst/>
          </a:prstGeom>
          <a:noFill/>
        </p:spPr>
        <p:txBody>
          <a:bodyPr wrap="none" lIns="182843" tIns="91422" rIns="182843" bIns="91422" rtlCol="0">
            <a:spAutoFit/>
          </a:bodyPr>
          <a:lstStyle/>
          <a:p>
            <a:pPr algn="ctr"/>
            <a:r>
              <a:rPr lang="en-US" altLang="zh-CN" sz="2000" b="1" dirty="0">
                <a:solidFill>
                  <a:schemeClr val="tx2"/>
                </a:solidFill>
                <a:latin typeface="微软雅黑" panose="020B0503020204020204" pitchFamily="34" charset="-122"/>
                <a:cs typeface="Aparajita" panose="02020603050405020304" pitchFamily="34" charset="0"/>
              </a:rPr>
              <a:t>The Proper Lifespan</a:t>
            </a:r>
            <a:endParaRPr lang="id-ID" sz="2000" b="1" dirty="0">
              <a:solidFill>
                <a:schemeClr val="tx2"/>
              </a:solidFill>
              <a:latin typeface="微软雅黑" panose="020B0503020204020204" pitchFamily="34" charset="-122"/>
              <a:cs typeface="Aparajita" panose="02020603050405020304" pitchFamily="34" charset="0"/>
            </a:endParaRPr>
          </a:p>
        </p:txBody>
      </p:sp>
      <p:grpSp>
        <p:nvGrpSpPr>
          <p:cNvPr id="9" name="组合 8"/>
          <p:cNvGrpSpPr/>
          <p:nvPr/>
        </p:nvGrpSpPr>
        <p:grpSpPr>
          <a:xfrm>
            <a:off x="-7755" y="260648"/>
            <a:ext cx="2187510" cy="576064"/>
            <a:chOff x="3563888" y="1131590"/>
            <a:chExt cx="1640847" cy="432048"/>
          </a:xfrm>
        </p:grpSpPr>
        <p:sp>
          <p:nvSpPr>
            <p:cNvPr id="10" name="TextBox 9"/>
            <p:cNvSpPr txBox="1"/>
            <p:nvPr/>
          </p:nvSpPr>
          <p:spPr>
            <a:xfrm>
              <a:off x="3923928" y="1220656"/>
              <a:ext cx="1280807" cy="276999"/>
            </a:xfrm>
            <a:prstGeom prst="rect">
              <a:avLst/>
            </a:prstGeom>
            <a:noFill/>
            <a:ln w="12700">
              <a:solidFill>
                <a:schemeClr val="tx1">
                  <a:lumMod val="65000"/>
                  <a:lumOff val="35000"/>
                </a:schemeClr>
              </a:solidFill>
            </a:ln>
          </p:spPr>
          <p:txBody>
            <a:bodyPr wrap="none" rtlCol="0">
              <a:spAutoFit/>
            </a:bodyPr>
            <a:lstStyle/>
            <a:p>
              <a:r>
                <a:rPr lang="zh-CN" altLang="en-US" sz="1800" b="1" dirty="0"/>
                <a:t>  章节核心观点</a:t>
              </a:r>
              <a:endParaRPr lang="zh-CN" altLang="en-US" sz="1800" b="1" dirty="0"/>
            </a:p>
          </p:txBody>
        </p:sp>
        <p:sp>
          <p:nvSpPr>
            <p:cNvPr id="11" name="矩形 10"/>
            <p:cNvSpPr/>
            <p:nvPr/>
          </p:nvSpPr>
          <p:spPr>
            <a:xfrm>
              <a:off x="3563888" y="1131590"/>
              <a:ext cx="432048" cy="43204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a:t>01</a:t>
              </a:r>
              <a:endParaRPr lang="zh-CN" altLang="en-US" sz="1300" b="1" dirty="0"/>
            </a:p>
          </p:txBody>
        </p:sp>
      </p:grpSp>
    </p:spTree>
  </p:cSld>
  <p:clrMapOvr>
    <a:masterClrMapping/>
  </p:clrMapOvr>
  <mc:AlternateContent xmlns:mc="http://schemas.openxmlformats.org/markup-compatibility/2006">
    <mc:Choice xmlns:p14="http://schemas.microsoft.com/office/powerpoint/2010/main" Requires="p14">
      <p:transition spd="slow" p14:dur="1200" advTm="4973">
        <p14:prism/>
      </p:transition>
    </mc:Choice>
    <mc:Fallback>
      <p:transition spd="slow" advTm="49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5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2500"/>
                            </p:stCondLst>
                            <p:childTnLst>
                              <p:par>
                                <p:cTn id="17" presetID="42" presetClass="entr" presetSubtype="0" fill="hold" grpId="0" nodeType="afterEffect">
                                  <p:stCondLst>
                                    <p:cond delay="5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5879182" y="1269833"/>
            <a:ext cx="4648424" cy="4889272"/>
            <a:chOff x="13195166" y="3004491"/>
            <a:chExt cx="7926746" cy="8337453"/>
          </a:xfrm>
        </p:grpSpPr>
        <p:sp>
          <p:nvSpPr>
            <p:cNvPr id="5" name="Freeform 5"/>
            <p:cNvSpPr>
              <a:spLocks noEditPoints="1"/>
            </p:cNvSpPr>
            <p:nvPr/>
          </p:nvSpPr>
          <p:spPr bwMode="auto">
            <a:xfrm flipH="1">
              <a:off x="18564559" y="3325162"/>
              <a:ext cx="1469743" cy="1469743"/>
            </a:xfrm>
            <a:custGeom>
              <a:avLst/>
              <a:gdLst>
                <a:gd name="T0" fmla="*/ 138 w 280"/>
                <a:gd name="T1" fmla="*/ 265 h 280"/>
                <a:gd name="T2" fmla="*/ 13 w 280"/>
                <a:gd name="T3" fmla="*/ 140 h 280"/>
                <a:gd name="T4" fmla="*/ 138 w 280"/>
                <a:gd name="T5" fmla="*/ 15 h 280"/>
                <a:gd name="T6" fmla="*/ 263 w 280"/>
                <a:gd name="T7" fmla="*/ 140 h 280"/>
                <a:gd name="T8" fmla="*/ 138 w 280"/>
                <a:gd name="T9" fmla="*/ 265 h 280"/>
                <a:gd name="T10" fmla="*/ 140 w 280"/>
                <a:gd name="T11" fmla="*/ 0 h 280"/>
                <a:gd name="T12" fmla="*/ 0 w 280"/>
                <a:gd name="T13" fmla="*/ 140 h 280"/>
                <a:gd name="T14" fmla="*/ 140 w 280"/>
                <a:gd name="T15" fmla="*/ 280 h 280"/>
                <a:gd name="T16" fmla="*/ 280 w 280"/>
                <a:gd name="T17" fmla="*/ 140 h 280"/>
                <a:gd name="T18" fmla="*/ 140 w 280"/>
                <a:gd name="T19"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0" h="280">
                  <a:moveTo>
                    <a:pt x="138" y="265"/>
                  </a:moveTo>
                  <a:cubicBezTo>
                    <a:pt x="69" y="265"/>
                    <a:pt x="13" y="209"/>
                    <a:pt x="13" y="140"/>
                  </a:cubicBezTo>
                  <a:cubicBezTo>
                    <a:pt x="13" y="71"/>
                    <a:pt x="69" y="15"/>
                    <a:pt x="138" y="15"/>
                  </a:cubicBezTo>
                  <a:cubicBezTo>
                    <a:pt x="207" y="15"/>
                    <a:pt x="263" y="71"/>
                    <a:pt x="263" y="140"/>
                  </a:cubicBezTo>
                  <a:cubicBezTo>
                    <a:pt x="263" y="209"/>
                    <a:pt x="207" y="265"/>
                    <a:pt x="138" y="265"/>
                  </a:cubicBezTo>
                  <a:moveTo>
                    <a:pt x="140" y="0"/>
                  </a:moveTo>
                  <a:cubicBezTo>
                    <a:pt x="63" y="0"/>
                    <a:pt x="0" y="63"/>
                    <a:pt x="0" y="140"/>
                  </a:cubicBezTo>
                  <a:cubicBezTo>
                    <a:pt x="0" y="217"/>
                    <a:pt x="63" y="280"/>
                    <a:pt x="140" y="280"/>
                  </a:cubicBezTo>
                  <a:cubicBezTo>
                    <a:pt x="217" y="280"/>
                    <a:pt x="280" y="217"/>
                    <a:pt x="280" y="140"/>
                  </a:cubicBezTo>
                  <a:cubicBezTo>
                    <a:pt x="280" y="63"/>
                    <a:pt x="217" y="0"/>
                    <a:pt x="140" y="0"/>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350" dirty="0">
                <a:latin typeface="微软雅黑" panose="020B0503020204020204" pitchFamily="34" charset="-122"/>
              </a:endParaRPr>
            </a:p>
          </p:txBody>
        </p:sp>
        <p:sp>
          <p:nvSpPr>
            <p:cNvPr id="6" name="Freeform 6"/>
            <p:cNvSpPr>
              <a:spLocks noEditPoints="1"/>
            </p:cNvSpPr>
            <p:nvPr/>
          </p:nvSpPr>
          <p:spPr bwMode="auto">
            <a:xfrm flipH="1">
              <a:off x="15999189" y="3282406"/>
              <a:ext cx="2383657" cy="2383657"/>
            </a:xfrm>
            <a:custGeom>
              <a:avLst/>
              <a:gdLst>
                <a:gd name="T0" fmla="*/ 438 w 454"/>
                <a:gd name="T1" fmla="*/ 165 h 454"/>
                <a:gd name="T2" fmla="*/ 396 w 454"/>
                <a:gd name="T3" fmla="*/ 167 h 454"/>
                <a:gd name="T4" fmla="*/ 378 w 454"/>
                <a:gd name="T5" fmla="*/ 131 h 454"/>
                <a:gd name="T6" fmla="*/ 348 w 454"/>
                <a:gd name="T7" fmla="*/ 96 h 454"/>
                <a:gd name="T8" fmla="*/ 366 w 454"/>
                <a:gd name="T9" fmla="*/ 58 h 454"/>
                <a:gd name="T10" fmla="*/ 363 w 454"/>
                <a:gd name="T11" fmla="*/ 47 h 454"/>
                <a:gd name="T12" fmla="*/ 339 w 454"/>
                <a:gd name="T13" fmla="*/ 31 h 454"/>
                <a:gd name="T14" fmla="*/ 328 w 454"/>
                <a:gd name="T15" fmla="*/ 33 h 454"/>
                <a:gd name="T16" fmla="*/ 299 w 454"/>
                <a:gd name="T17" fmla="*/ 66 h 454"/>
                <a:gd name="T18" fmla="*/ 224 w 454"/>
                <a:gd name="T19" fmla="*/ 51 h 454"/>
                <a:gd name="T20" fmla="*/ 212 w 454"/>
                <a:gd name="T21" fmla="*/ 7 h 454"/>
                <a:gd name="T22" fmla="*/ 202 w 454"/>
                <a:gd name="T23" fmla="*/ 1 h 454"/>
                <a:gd name="T24" fmla="*/ 174 w 454"/>
                <a:gd name="T25" fmla="*/ 5 h 454"/>
                <a:gd name="T26" fmla="*/ 166 w 454"/>
                <a:gd name="T27" fmla="*/ 14 h 454"/>
                <a:gd name="T28" fmla="*/ 167 w 454"/>
                <a:gd name="T29" fmla="*/ 62 h 454"/>
                <a:gd name="T30" fmla="*/ 167 w 454"/>
                <a:gd name="T31" fmla="*/ 62 h 454"/>
                <a:gd name="T32" fmla="*/ 132 w 454"/>
                <a:gd name="T33" fmla="*/ 80 h 454"/>
                <a:gd name="T34" fmla="*/ 103 w 454"/>
                <a:gd name="T35" fmla="*/ 104 h 454"/>
                <a:gd name="T36" fmla="*/ 102 w 454"/>
                <a:gd name="T37" fmla="*/ 103 h 454"/>
                <a:gd name="T38" fmla="*/ 59 w 454"/>
                <a:gd name="T39" fmla="*/ 83 h 454"/>
                <a:gd name="T40" fmla="*/ 47 w 454"/>
                <a:gd name="T41" fmla="*/ 86 h 454"/>
                <a:gd name="T42" fmla="*/ 32 w 454"/>
                <a:gd name="T43" fmla="*/ 111 h 454"/>
                <a:gd name="T44" fmla="*/ 34 w 454"/>
                <a:gd name="T45" fmla="*/ 122 h 454"/>
                <a:gd name="T46" fmla="*/ 70 w 454"/>
                <a:gd name="T47" fmla="*/ 151 h 454"/>
                <a:gd name="T48" fmla="*/ 51 w 454"/>
                <a:gd name="T49" fmla="*/ 230 h 454"/>
                <a:gd name="T50" fmla="*/ 7 w 454"/>
                <a:gd name="T51" fmla="*/ 243 h 454"/>
                <a:gd name="T52" fmla="*/ 1 w 454"/>
                <a:gd name="T53" fmla="*/ 253 h 454"/>
                <a:gd name="T54" fmla="*/ 6 w 454"/>
                <a:gd name="T55" fmla="*/ 282 h 454"/>
                <a:gd name="T56" fmla="*/ 15 w 454"/>
                <a:gd name="T57" fmla="*/ 289 h 454"/>
                <a:gd name="T58" fmla="*/ 61 w 454"/>
                <a:gd name="T59" fmla="*/ 287 h 454"/>
                <a:gd name="T60" fmla="*/ 81 w 454"/>
                <a:gd name="T61" fmla="*/ 327 h 454"/>
                <a:gd name="T62" fmla="*/ 105 w 454"/>
                <a:gd name="T63" fmla="*/ 357 h 454"/>
                <a:gd name="T64" fmla="*/ 85 w 454"/>
                <a:gd name="T65" fmla="*/ 397 h 454"/>
                <a:gd name="T66" fmla="*/ 88 w 454"/>
                <a:gd name="T67" fmla="*/ 409 h 454"/>
                <a:gd name="T68" fmla="*/ 112 w 454"/>
                <a:gd name="T69" fmla="*/ 425 h 454"/>
                <a:gd name="T70" fmla="*/ 124 w 454"/>
                <a:gd name="T71" fmla="*/ 423 h 454"/>
                <a:gd name="T72" fmla="*/ 152 w 454"/>
                <a:gd name="T73" fmla="*/ 390 h 454"/>
                <a:gd name="T74" fmla="*/ 234 w 454"/>
                <a:gd name="T75" fmla="*/ 407 h 454"/>
                <a:gd name="T76" fmla="*/ 246 w 454"/>
                <a:gd name="T77" fmla="*/ 447 h 454"/>
                <a:gd name="T78" fmla="*/ 257 w 454"/>
                <a:gd name="T79" fmla="*/ 453 h 454"/>
                <a:gd name="T80" fmla="*/ 285 w 454"/>
                <a:gd name="T81" fmla="*/ 448 h 454"/>
                <a:gd name="T82" fmla="*/ 292 w 454"/>
                <a:gd name="T83" fmla="*/ 438 h 454"/>
                <a:gd name="T84" fmla="*/ 290 w 454"/>
                <a:gd name="T85" fmla="*/ 397 h 454"/>
                <a:gd name="T86" fmla="*/ 327 w 454"/>
                <a:gd name="T87" fmla="*/ 378 h 454"/>
                <a:gd name="T88" fmla="*/ 357 w 454"/>
                <a:gd name="T89" fmla="*/ 353 h 454"/>
                <a:gd name="T90" fmla="*/ 394 w 454"/>
                <a:gd name="T91" fmla="*/ 372 h 454"/>
                <a:gd name="T92" fmla="*/ 405 w 454"/>
                <a:gd name="T93" fmla="*/ 369 h 454"/>
                <a:gd name="T94" fmla="*/ 421 w 454"/>
                <a:gd name="T95" fmla="*/ 345 h 454"/>
                <a:gd name="T96" fmla="*/ 419 w 454"/>
                <a:gd name="T97" fmla="*/ 333 h 454"/>
                <a:gd name="T98" fmla="*/ 389 w 454"/>
                <a:gd name="T99" fmla="*/ 307 h 454"/>
                <a:gd name="T100" fmla="*/ 407 w 454"/>
                <a:gd name="T101" fmla="*/ 223 h 454"/>
                <a:gd name="T102" fmla="*/ 446 w 454"/>
                <a:gd name="T103" fmla="*/ 211 h 454"/>
                <a:gd name="T104" fmla="*/ 453 w 454"/>
                <a:gd name="T105" fmla="*/ 201 h 454"/>
                <a:gd name="T106" fmla="*/ 447 w 454"/>
                <a:gd name="T107" fmla="*/ 173 h 454"/>
                <a:gd name="T108" fmla="*/ 438 w 454"/>
                <a:gd name="T109" fmla="*/ 165 h 454"/>
                <a:gd name="T110" fmla="*/ 299 w 454"/>
                <a:gd name="T111" fmla="*/ 334 h 454"/>
                <a:gd name="T112" fmla="*/ 124 w 454"/>
                <a:gd name="T113" fmla="*/ 298 h 454"/>
                <a:gd name="T114" fmla="*/ 160 w 454"/>
                <a:gd name="T115" fmla="*/ 124 h 454"/>
                <a:gd name="T116" fmla="*/ 335 w 454"/>
                <a:gd name="T117" fmla="*/ 160 h 454"/>
                <a:gd name="T118" fmla="*/ 299 w 454"/>
                <a:gd name="T119" fmla="*/ 33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4" h="454">
                  <a:moveTo>
                    <a:pt x="438" y="165"/>
                  </a:moveTo>
                  <a:cubicBezTo>
                    <a:pt x="396" y="167"/>
                    <a:pt x="396" y="167"/>
                    <a:pt x="396" y="167"/>
                  </a:cubicBezTo>
                  <a:cubicBezTo>
                    <a:pt x="392" y="155"/>
                    <a:pt x="386" y="143"/>
                    <a:pt x="378" y="131"/>
                  </a:cubicBezTo>
                  <a:cubicBezTo>
                    <a:pt x="369" y="118"/>
                    <a:pt x="359" y="106"/>
                    <a:pt x="348" y="96"/>
                  </a:cubicBezTo>
                  <a:cubicBezTo>
                    <a:pt x="366" y="58"/>
                    <a:pt x="366" y="58"/>
                    <a:pt x="366" y="58"/>
                  </a:cubicBezTo>
                  <a:cubicBezTo>
                    <a:pt x="368" y="54"/>
                    <a:pt x="367" y="49"/>
                    <a:pt x="363" y="47"/>
                  </a:cubicBezTo>
                  <a:cubicBezTo>
                    <a:pt x="339" y="31"/>
                    <a:pt x="339" y="31"/>
                    <a:pt x="339" y="31"/>
                  </a:cubicBezTo>
                  <a:cubicBezTo>
                    <a:pt x="336" y="28"/>
                    <a:pt x="331" y="29"/>
                    <a:pt x="328" y="33"/>
                  </a:cubicBezTo>
                  <a:cubicBezTo>
                    <a:pt x="299" y="66"/>
                    <a:pt x="299" y="66"/>
                    <a:pt x="299" y="66"/>
                  </a:cubicBezTo>
                  <a:cubicBezTo>
                    <a:pt x="276" y="55"/>
                    <a:pt x="250" y="51"/>
                    <a:pt x="224" y="51"/>
                  </a:cubicBezTo>
                  <a:cubicBezTo>
                    <a:pt x="212" y="7"/>
                    <a:pt x="212" y="7"/>
                    <a:pt x="212" y="7"/>
                  </a:cubicBezTo>
                  <a:cubicBezTo>
                    <a:pt x="211" y="3"/>
                    <a:pt x="206" y="0"/>
                    <a:pt x="202" y="1"/>
                  </a:cubicBezTo>
                  <a:cubicBezTo>
                    <a:pt x="174" y="5"/>
                    <a:pt x="174" y="5"/>
                    <a:pt x="174" y="5"/>
                  </a:cubicBezTo>
                  <a:cubicBezTo>
                    <a:pt x="169" y="5"/>
                    <a:pt x="166" y="9"/>
                    <a:pt x="166" y="14"/>
                  </a:cubicBezTo>
                  <a:cubicBezTo>
                    <a:pt x="167" y="62"/>
                    <a:pt x="167" y="62"/>
                    <a:pt x="167" y="62"/>
                  </a:cubicBezTo>
                  <a:cubicBezTo>
                    <a:pt x="167" y="62"/>
                    <a:pt x="167" y="62"/>
                    <a:pt x="167" y="62"/>
                  </a:cubicBezTo>
                  <a:cubicBezTo>
                    <a:pt x="155" y="67"/>
                    <a:pt x="143" y="73"/>
                    <a:pt x="132" y="80"/>
                  </a:cubicBezTo>
                  <a:cubicBezTo>
                    <a:pt x="121" y="87"/>
                    <a:pt x="112" y="95"/>
                    <a:pt x="103" y="104"/>
                  </a:cubicBezTo>
                  <a:cubicBezTo>
                    <a:pt x="102" y="103"/>
                    <a:pt x="102" y="103"/>
                    <a:pt x="102" y="103"/>
                  </a:cubicBezTo>
                  <a:cubicBezTo>
                    <a:pt x="59" y="83"/>
                    <a:pt x="59" y="83"/>
                    <a:pt x="59" y="83"/>
                  </a:cubicBezTo>
                  <a:cubicBezTo>
                    <a:pt x="55" y="81"/>
                    <a:pt x="49" y="82"/>
                    <a:pt x="47" y="86"/>
                  </a:cubicBezTo>
                  <a:cubicBezTo>
                    <a:pt x="32" y="111"/>
                    <a:pt x="32" y="111"/>
                    <a:pt x="32" y="111"/>
                  </a:cubicBezTo>
                  <a:cubicBezTo>
                    <a:pt x="30" y="114"/>
                    <a:pt x="31" y="119"/>
                    <a:pt x="34" y="122"/>
                  </a:cubicBezTo>
                  <a:cubicBezTo>
                    <a:pt x="70" y="151"/>
                    <a:pt x="70" y="151"/>
                    <a:pt x="70" y="151"/>
                  </a:cubicBezTo>
                  <a:cubicBezTo>
                    <a:pt x="58" y="175"/>
                    <a:pt x="51" y="202"/>
                    <a:pt x="51" y="230"/>
                  </a:cubicBezTo>
                  <a:cubicBezTo>
                    <a:pt x="7" y="243"/>
                    <a:pt x="7" y="243"/>
                    <a:pt x="7" y="243"/>
                  </a:cubicBezTo>
                  <a:cubicBezTo>
                    <a:pt x="3" y="245"/>
                    <a:pt x="0" y="249"/>
                    <a:pt x="1" y="253"/>
                  </a:cubicBezTo>
                  <a:cubicBezTo>
                    <a:pt x="6" y="282"/>
                    <a:pt x="6" y="282"/>
                    <a:pt x="6" y="282"/>
                  </a:cubicBezTo>
                  <a:cubicBezTo>
                    <a:pt x="6" y="286"/>
                    <a:pt x="11" y="289"/>
                    <a:pt x="15" y="289"/>
                  </a:cubicBezTo>
                  <a:cubicBezTo>
                    <a:pt x="61" y="287"/>
                    <a:pt x="61" y="287"/>
                    <a:pt x="61" y="287"/>
                  </a:cubicBezTo>
                  <a:cubicBezTo>
                    <a:pt x="66" y="301"/>
                    <a:pt x="72" y="314"/>
                    <a:pt x="81" y="327"/>
                  </a:cubicBezTo>
                  <a:cubicBezTo>
                    <a:pt x="88" y="338"/>
                    <a:pt x="96" y="348"/>
                    <a:pt x="105" y="357"/>
                  </a:cubicBezTo>
                  <a:cubicBezTo>
                    <a:pt x="85" y="397"/>
                    <a:pt x="85" y="397"/>
                    <a:pt x="85" y="397"/>
                  </a:cubicBezTo>
                  <a:cubicBezTo>
                    <a:pt x="83" y="402"/>
                    <a:pt x="84" y="407"/>
                    <a:pt x="88" y="409"/>
                  </a:cubicBezTo>
                  <a:cubicBezTo>
                    <a:pt x="112" y="425"/>
                    <a:pt x="112" y="425"/>
                    <a:pt x="112" y="425"/>
                  </a:cubicBezTo>
                  <a:cubicBezTo>
                    <a:pt x="116" y="427"/>
                    <a:pt x="121" y="426"/>
                    <a:pt x="124" y="423"/>
                  </a:cubicBezTo>
                  <a:cubicBezTo>
                    <a:pt x="152" y="390"/>
                    <a:pt x="152" y="390"/>
                    <a:pt x="152" y="390"/>
                  </a:cubicBezTo>
                  <a:cubicBezTo>
                    <a:pt x="178" y="402"/>
                    <a:pt x="206" y="408"/>
                    <a:pt x="234" y="407"/>
                  </a:cubicBezTo>
                  <a:cubicBezTo>
                    <a:pt x="246" y="447"/>
                    <a:pt x="246" y="447"/>
                    <a:pt x="246" y="447"/>
                  </a:cubicBezTo>
                  <a:cubicBezTo>
                    <a:pt x="248" y="451"/>
                    <a:pt x="252" y="454"/>
                    <a:pt x="257" y="453"/>
                  </a:cubicBezTo>
                  <a:cubicBezTo>
                    <a:pt x="285" y="448"/>
                    <a:pt x="285" y="448"/>
                    <a:pt x="285" y="448"/>
                  </a:cubicBezTo>
                  <a:cubicBezTo>
                    <a:pt x="289" y="447"/>
                    <a:pt x="292" y="443"/>
                    <a:pt x="292" y="438"/>
                  </a:cubicBezTo>
                  <a:cubicBezTo>
                    <a:pt x="290" y="397"/>
                    <a:pt x="290" y="397"/>
                    <a:pt x="290" y="397"/>
                  </a:cubicBezTo>
                  <a:cubicBezTo>
                    <a:pt x="303" y="392"/>
                    <a:pt x="315" y="386"/>
                    <a:pt x="327" y="378"/>
                  </a:cubicBezTo>
                  <a:cubicBezTo>
                    <a:pt x="338" y="371"/>
                    <a:pt x="348" y="362"/>
                    <a:pt x="357" y="353"/>
                  </a:cubicBezTo>
                  <a:cubicBezTo>
                    <a:pt x="394" y="372"/>
                    <a:pt x="394" y="372"/>
                    <a:pt x="394" y="372"/>
                  </a:cubicBezTo>
                  <a:cubicBezTo>
                    <a:pt x="398" y="374"/>
                    <a:pt x="403" y="372"/>
                    <a:pt x="405" y="369"/>
                  </a:cubicBezTo>
                  <a:cubicBezTo>
                    <a:pt x="421" y="345"/>
                    <a:pt x="421" y="345"/>
                    <a:pt x="421" y="345"/>
                  </a:cubicBezTo>
                  <a:cubicBezTo>
                    <a:pt x="424" y="341"/>
                    <a:pt x="423" y="336"/>
                    <a:pt x="419" y="333"/>
                  </a:cubicBezTo>
                  <a:cubicBezTo>
                    <a:pt x="389" y="307"/>
                    <a:pt x="389" y="307"/>
                    <a:pt x="389" y="307"/>
                  </a:cubicBezTo>
                  <a:cubicBezTo>
                    <a:pt x="402" y="281"/>
                    <a:pt x="408" y="252"/>
                    <a:pt x="407" y="223"/>
                  </a:cubicBezTo>
                  <a:cubicBezTo>
                    <a:pt x="446" y="211"/>
                    <a:pt x="446" y="211"/>
                    <a:pt x="446" y="211"/>
                  </a:cubicBezTo>
                  <a:cubicBezTo>
                    <a:pt x="451" y="210"/>
                    <a:pt x="454" y="205"/>
                    <a:pt x="453" y="201"/>
                  </a:cubicBezTo>
                  <a:cubicBezTo>
                    <a:pt x="447" y="173"/>
                    <a:pt x="447" y="173"/>
                    <a:pt x="447" y="173"/>
                  </a:cubicBezTo>
                  <a:cubicBezTo>
                    <a:pt x="447" y="168"/>
                    <a:pt x="443" y="165"/>
                    <a:pt x="438" y="165"/>
                  </a:cubicBezTo>
                  <a:close/>
                  <a:moveTo>
                    <a:pt x="299" y="334"/>
                  </a:moveTo>
                  <a:cubicBezTo>
                    <a:pt x="240" y="373"/>
                    <a:pt x="162" y="357"/>
                    <a:pt x="124" y="298"/>
                  </a:cubicBezTo>
                  <a:cubicBezTo>
                    <a:pt x="86" y="240"/>
                    <a:pt x="102" y="162"/>
                    <a:pt x="160" y="124"/>
                  </a:cubicBezTo>
                  <a:cubicBezTo>
                    <a:pt x="218" y="86"/>
                    <a:pt x="297" y="102"/>
                    <a:pt x="335" y="160"/>
                  </a:cubicBezTo>
                  <a:cubicBezTo>
                    <a:pt x="373" y="218"/>
                    <a:pt x="357" y="296"/>
                    <a:pt x="299" y="334"/>
                  </a:cubicBezTo>
                  <a:close/>
                </a:path>
              </a:pathLst>
            </a:custGeom>
            <a:solidFill>
              <a:schemeClr val="bg1">
                <a:lumMod val="85000"/>
              </a:schemeClr>
            </a:solidFill>
            <a:ln>
              <a:noFill/>
            </a:ln>
          </p:spPr>
          <p:txBody>
            <a:bodyPr vert="horz" wrap="square" lIns="91440" tIns="45720" rIns="91440" bIns="45720" numCol="1" anchor="t" anchorCtr="0" compatLnSpc="1"/>
            <a:lstStyle/>
            <a:p>
              <a:endParaRPr lang="en-US" sz="1350" dirty="0">
                <a:latin typeface="微软雅黑" panose="020B0503020204020204" pitchFamily="34" charset="-122"/>
              </a:endParaRPr>
            </a:p>
          </p:txBody>
        </p:sp>
        <p:sp>
          <p:nvSpPr>
            <p:cNvPr id="7" name="Freeform 9"/>
            <p:cNvSpPr>
              <a:spLocks noEditPoints="1"/>
            </p:cNvSpPr>
            <p:nvPr/>
          </p:nvSpPr>
          <p:spPr bwMode="auto">
            <a:xfrm flipH="1">
              <a:off x="17647974" y="4813612"/>
              <a:ext cx="2244699" cy="2252715"/>
            </a:xfrm>
            <a:custGeom>
              <a:avLst/>
              <a:gdLst>
                <a:gd name="T0" fmla="*/ 413 w 428"/>
                <a:gd name="T1" fmla="*/ 157 h 429"/>
                <a:gd name="T2" fmla="*/ 374 w 428"/>
                <a:gd name="T3" fmla="*/ 159 h 429"/>
                <a:gd name="T4" fmla="*/ 357 w 428"/>
                <a:gd name="T5" fmla="*/ 125 h 429"/>
                <a:gd name="T6" fmla="*/ 328 w 428"/>
                <a:gd name="T7" fmla="*/ 91 h 429"/>
                <a:gd name="T8" fmla="*/ 346 w 428"/>
                <a:gd name="T9" fmla="*/ 56 h 429"/>
                <a:gd name="T10" fmla="*/ 343 w 428"/>
                <a:gd name="T11" fmla="*/ 45 h 429"/>
                <a:gd name="T12" fmla="*/ 320 w 428"/>
                <a:gd name="T13" fmla="*/ 30 h 429"/>
                <a:gd name="T14" fmla="*/ 309 w 428"/>
                <a:gd name="T15" fmla="*/ 32 h 429"/>
                <a:gd name="T16" fmla="*/ 282 w 428"/>
                <a:gd name="T17" fmla="*/ 63 h 429"/>
                <a:gd name="T18" fmla="*/ 212 w 428"/>
                <a:gd name="T19" fmla="*/ 49 h 429"/>
                <a:gd name="T20" fmla="*/ 200 w 428"/>
                <a:gd name="T21" fmla="*/ 7 h 429"/>
                <a:gd name="T22" fmla="*/ 191 w 428"/>
                <a:gd name="T23" fmla="*/ 1 h 429"/>
                <a:gd name="T24" fmla="*/ 164 w 428"/>
                <a:gd name="T25" fmla="*/ 5 h 429"/>
                <a:gd name="T26" fmla="*/ 157 w 428"/>
                <a:gd name="T27" fmla="*/ 14 h 429"/>
                <a:gd name="T28" fmla="*/ 158 w 428"/>
                <a:gd name="T29" fmla="*/ 59 h 429"/>
                <a:gd name="T30" fmla="*/ 158 w 428"/>
                <a:gd name="T31" fmla="*/ 60 h 429"/>
                <a:gd name="T32" fmla="*/ 124 w 428"/>
                <a:gd name="T33" fmla="*/ 77 h 429"/>
                <a:gd name="T34" fmla="*/ 97 w 428"/>
                <a:gd name="T35" fmla="*/ 99 h 429"/>
                <a:gd name="T36" fmla="*/ 97 w 428"/>
                <a:gd name="T37" fmla="*/ 98 h 429"/>
                <a:gd name="T38" fmla="*/ 56 w 428"/>
                <a:gd name="T39" fmla="*/ 79 h 429"/>
                <a:gd name="T40" fmla="*/ 45 w 428"/>
                <a:gd name="T41" fmla="*/ 82 h 429"/>
                <a:gd name="T42" fmla="*/ 30 w 428"/>
                <a:gd name="T43" fmla="*/ 105 h 429"/>
                <a:gd name="T44" fmla="*/ 32 w 428"/>
                <a:gd name="T45" fmla="*/ 116 h 429"/>
                <a:gd name="T46" fmla="*/ 66 w 428"/>
                <a:gd name="T47" fmla="*/ 143 h 429"/>
                <a:gd name="T48" fmla="*/ 48 w 428"/>
                <a:gd name="T49" fmla="*/ 217 h 429"/>
                <a:gd name="T50" fmla="*/ 7 w 428"/>
                <a:gd name="T51" fmla="*/ 230 h 429"/>
                <a:gd name="T52" fmla="*/ 1 w 428"/>
                <a:gd name="T53" fmla="*/ 240 h 429"/>
                <a:gd name="T54" fmla="*/ 6 w 428"/>
                <a:gd name="T55" fmla="*/ 266 h 429"/>
                <a:gd name="T56" fmla="*/ 14 w 428"/>
                <a:gd name="T57" fmla="*/ 273 h 429"/>
                <a:gd name="T58" fmla="*/ 57 w 428"/>
                <a:gd name="T59" fmla="*/ 271 h 429"/>
                <a:gd name="T60" fmla="*/ 76 w 428"/>
                <a:gd name="T61" fmla="*/ 309 h 429"/>
                <a:gd name="T62" fmla="*/ 99 w 428"/>
                <a:gd name="T63" fmla="*/ 337 h 429"/>
                <a:gd name="T64" fmla="*/ 80 w 428"/>
                <a:gd name="T65" fmla="*/ 375 h 429"/>
                <a:gd name="T66" fmla="*/ 83 w 428"/>
                <a:gd name="T67" fmla="*/ 386 h 429"/>
                <a:gd name="T68" fmla="*/ 106 w 428"/>
                <a:gd name="T69" fmla="*/ 401 h 429"/>
                <a:gd name="T70" fmla="*/ 117 w 428"/>
                <a:gd name="T71" fmla="*/ 400 h 429"/>
                <a:gd name="T72" fmla="*/ 144 w 428"/>
                <a:gd name="T73" fmla="*/ 368 h 429"/>
                <a:gd name="T74" fmla="*/ 221 w 428"/>
                <a:gd name="T75" fmla="*/ 385 h 429"/>
                <a:gd name="T76" fmla="*/ 232 w 428"/>
                <a:gd name="T77" fmla="*/ 422 h 429"/>
                <a:gd name="T78" fmla="*/ 242 w 428"/>
                <a:gd name="T79" fmla="*/ 428 h 429"/>
                <a:gd name="T80" fmla="*/ 269 w 428"/>
                <a:gd name="T81" fmla="*/ 423 h 429"/>
                <a:gd name="T82" fmla="*/ 276 w 428"/>
                <a:gd name="T83" fmla="*/ 414 h 429"/>
                <a:gd name="T84" fmla="*/ 273 w 428"/>
                <a:gd name="T85" fmla="*/ 375 h 429"/>
                <a:gd name="T86" fmla="*/ 309 w 428"/>
                <a:gd name="T87" fmla="*/ 357 h 429"/>
                <a:gd name="T88" fmla="*/ 337 w 428"/>
                <a:gd name="T89" fmla="*/ 334 h 429"/>
                <a:gd name="T90" fmla="*/ 371 w 428"/>
                <a:gd name="T91" fmla="*/ 351 h 429"/>
                <a:gd name="T92" fmla="*/ 382 w 428"/>
                <a:gd name="T93" fmla="*/ 349 h 429"/>
                <a:gd name="T94" fmla="*/ 397 w 428"/>
                <a:gd name="T95" fmla="*/ 326 h 429"/>
                <a:gd name="T96" fmla="*/ 396 w 428"/>
                <a:gd name="T97" fmla="*/ 315 h 429"/>
                <a:gd name="T98" fmla="*/ 367 w 428"/>
                <a:gd name="T99" fmla="*/ 290 h 429"/>
                <a:gd name="T100" fmla="*/ 384 w 428"/>
                <a:gd name="T101" fmla="*/ 211 h 429"/>
                <a:gd name="T102" fmla="*/ 421 w 428"/>
                <a:gd name="T103" fmla="*/ 200 h 429"/>
                <a:gd name="T104" fmla="*/ 427 w 428"/>
                <a:gd name="T105" fmla="*/ 190 h 429"/>
                <a:gd name="T106" fmla="*/ 422 w 428"/>
                <a:gd name="T107" fmla="*/ 163 h 429"/>
                <a:gd name="T108" fmla="*/ 413 w 428"/>
                <a:gd name="T109" fmla="*/ 157 h 429"/>
                <a:gd name="T110" fmla="*/ 282 w 428"/>
                <a:gd name="T111" fmla="*/ 316 h 429"/>
                <a:gd name="T112" fmla="*/ 117 w 428"/>
                <a:gd name="T113" fmla="*/ 282 h 429"/>
                <a:gd name="T114" fmla="*/ 151 w 428"/>
                <a:gd name="T115" fmla="*/ 118 h 429"/>
                <a:gd name="T116" fmla="*/ 316 w 428"/>
                <a:gd name="T117" fmla="*/ 152 h 429"/>
                <a:gd name="T118" fmla="*/ 282 w 428"/>
                <a:gd name="T119" fmla="*/ 31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8" h="429">
                  <a:moveTo>
                    <a:pt x="413" y="157"/>
                  </a:moveTo>
                  <a:cubicBezTo>
                    <a:pt x="374" y="159"/>
                    <a:pt x="374" y="159"/>
                    <a:pt x="374" y="159"/>
                  </a:cubicBezTo>
                  <a:cubicBezTo>
                    <a:pt x="370" y="147"/>
                    <a:pt x="364" y="136"/>
                    <a:pt x="357" y="125"/>
                  </a:cubicBezTo>
                  <a:cubicBezTo>
                    <a:pt x="348" y="112"/>
                    <a:pt x="339" y="101"/>
                    <a:pt x="328" y="91"/>
                  </a:cubicBezTo>
                  <a:cubicBezTo>
                    <a:pt x="346" y="56"/>
                    <a:pt x="346" y="56"/>
                    <a:pt x="346" y="56"/>
                  </a:cubicBezTo>
                  <a:cubicBezTo>
                    <a:pt x="348" y="52"/>
                    <a:pt x="346" y="47"/>
                    <a:pt x="343" y="45"/>
                  </a:cubicBezTo>
                  <a:cubicBezTo>
                    <a:pt x="320" y="30"/>
                    <a:pt x="320" y="30"/>
                    <a:pt x="320" y="30"/>
                  </a:cubicBezTo>
                  <a:cubicBezTo>
                    <a:pt x="317" y="27"/>
                    <a:pt x="312" y="28"/>
                    <a:pt x="309" y="32"/>
                  </a:cubicBezTo>
                  <a:cubicBezTo>
                    <a:pt x="282" y="63"/>
                    <a:pt x="282" y="63"/>
                    <a:pt x="282" y="63"/>
                  </a:cubicBezTo>
                  <a:cubicBezTo>
                    <a:pt x="260" y="53"/>
                    <a:pt x="236" y="48"/>
                    <a:pt x="212" y="49"/>
                  </a:cubicBezTo>
                  <a:cubicBezTo>
                    <a:pt x="200" y="7"/>
                    <a:pt x="200" y="7"/>
                    <a:pt x="200" y="7"/>
                  </a:cubicBezTo>
                  <a:cubicBezTo>
                    <a:pt x="199" y="3"/>
                    <a:pt x="195" y="0"/>
                    <a:pt x="191" y="1"/>
                  </a:cubicBezTo>
                  <a:cubicBezTo>
                    <a:pt x="164" y="5"/>
                    <a:pt x="164" y="5"/>
                    <a:pt x="164" y="5"/>
                  </a:cubicBezTo>
                  <a:cubicBezTo>
                    <a:pt x="160" y="6"/>
                    <a:pt x="156" y="10"/>
                    <a:pt x="157" y="14"/>
                  </a:cubicBezTo>
                  <a:cubicBezTo>
                    <a:pt x="158" y="59"/>
                    <a:pt x="158" y="59"/>
                    <a:pt x="158" y="59"/>
                  </a:cubicBezTo>
                  <a:cubicBezTo>
                    <a:pt x="158" y="60"/>
                    <a:pt x="158" y="60"/>
                    <a:pt x="158" y="60"/>
                  </a:cubicBezTo>
                  <a:cubicBezTo>
                    <a:pt x="146" y="64"/>
                    <a:pt x="135" y="70"/>
                    <a:pt x="124" y="77"/>
                  </a:cubicBezTo>
                  <a:cubicBezTo>
                    <a:pt x="114" y="83"/>
                    <a:pt x="105" y="90"/>
                    <a:pt x="97" y="99"/>
                  </a:cubicBezTo>
                  <a:cubicBezTo>
                    <a:pt x="97" y="98"/>
                    <a:pt x="97" y="98"/>
                    <a:pt x="97" y="98"/>
                  </a:cubicBezTo>
                  <a:cubicBezTo>
                    <a:pt x="56" y="79"/>
                    <a:pt x="56" y="79"/>
                    <a:pt x="56" y="79"/>
                  </a:cubicBezTo>
                  <a:cubicBezTo>
                    <a:pt x="51" y="77"/>
                    <a:pt x="47" y="79"/>
                    <a:pt x="45" y="82"/>
                  </a:cubicBezTo>
                  <a:cubicBezTo>
                    <a:pt x="30" y="105"/>
                    <a:pt x="30" y="105"/>
                    <a:pt x="30" y="105"/>
                  </a:cubicBezTo>
                  <a:cubicBezTo>
                    <a:pt x="28" y="108"/>
                    <a:pt x="29" y="113"/>
                    <a:pt x="32" y="116"/>
                  </a:cubicBezTo>
                  <a:cubicBezTo>
                    <a:pt x="66" y="143"/>
                    <a:pt x="66" y="143"/>
                    <a:pt x="66" y="143"/>
                  </a:cubicBezTo>
                  <a:cubicBezTo>
                    <a:pt x="54" y="166"/>
                    <a:pt x="48" y="192"/>
                    <a:pt x="48" y="217"/>
                  </a:cubicBezTo>
                  <a:cubicBezTo>
                    <a:pt x="7" y="230"/>
                    <a:pt x="7" y="230"/>
                    <a:pt x="7" y="230"/>
                  </a:cubicBezTo>
                  <a:cubicBezTo>
                    <a:pt x="3" y="232"/>
                    <a:pt x="0" y="236"/>
                    <a:pt x="1" y="240"/>
                  </a:cubicBezTo>
                  <a:cubicBezTo>
                    <a:pt x="6" y="266"/>
                    <a:pt x="6" y="266"/>
                    <a:pt x="6" y="266"/>
                  </a:cubicBezTo>
                  <a:cubicBezTo>
                    <a:pt x="6" y="270"/>
                    <a:pt x="10" y="274"/>
                    <a:pt x="14" y="273"/>
                  </a:cubicBezTo>
                  <a:cubicBezTo>
                    <a:pt x="57" y="271"/>
                    <a:pt x="57" y="271"/>
                    <a:pt x="57" y="271"/>
                  </a:cubicBezTo>
                  <a:cubicBezTo>
                    <a:pt x="62" y="284"/>
                    <a:pt x="68" y="297"/>
                    <a:pt x="76" y="309"/>
                  </a:cubicBezTo>
                  <a:cubicBezTo>
                    <a:pt x="83" y="320"/>
                    <a:pt x="91" y="329"/>
                    <a:pt x="99" y="337"/>
                  </a:cubicBezTo>
                  <a:cubicBezTo>
                    <a:pt x="80" y="375"/>
                    <a:pt x="80" y="375"/>
                    <a:pt x="80" y="375"/>
                  </a:cubicBezTo>
                  <a:cubicBezTo>
                    <a:pt x="78" y="380"/>
                    <a:pt x="80" y="384"/>
                    <a:pt x="83" y="386"/>
                  </a:cubicBezTo>
                  <a:cubicBezTo>
                    <a:pt x="106" y="401"/>
                    <a:pt x="106" y="401"/>
                    <a:pt x="106" y="401"/>
                  </a:cubicBezTo>
                  <a:cubicBezTo>
                    <a:pt x="109" y="404"/>
                    <a:pt x="114" y="403"/>
                    <a:pt x="117" y="400"/>
                  </a:cubicBezTo>
                  <a:cubicBezTo>
                    <a:pt x="144" y="368"/>
                    <a:pt x="144" y="368"/>
                    <a:pt x="144" y="368"/>
                  </a:cubicBezTo>
                  <a:cubicBezTo>
                    <a:pt x="168" y="380"/>
                    <a:pt x="194" y="386"/>
                    <a:pt x="221" y="385"/>
                  </a:cubicBezTo>
                  <a:cubicBezTo>
                    <a:pt x="232" y="422"/>
                    <a:pt x="232" y="422"/>
                    <a:pt x="232" y="422"/>
                  </a:cubicBezTo>
                  <a:cubicBezTo>
                    <a:pt x="234" y="426"/>
                    <a:pt x="238" y="429"/>
                    <a:pt x="242" y="428"/>
                  </a:cubicBezTo>
                  <a:cubicBezTo>
                    <a:pt x="269" y="423"/>
                    <a:pt x="269" y="423"/>
                    <a:pt x="269" y="423"/>
                  </a:cubicBezTo>
                  <a:cubicBezTo>
                    <a:pt x="273" y="423"/>
                    <a:pt x="276" y="419"/>
                    <a:pt x="276" y="414"/>
                  </a:cubicBezTo>
                  <a:cubicBezTo>
                    <a:pt x="273" y="375"/>
                    <a:pt x="273" y="375"/>
                    <a:pt x="273" y="375"/>
                  </a:cubicBezTo>
                  <a:cubicBezTo>
                    <a:pt x="286" y="371"/>
                    <a:pt x="297" y="365"/>
                    <a:pt x="309" y="357"/>
                  </a:cubicBezTo>
                  <a:cubicBezTo>
                    <a:pt x="319" y="350"/>
                    <a:pt x="328" y="343"/>
                    <a:pt x="337" y="334"/>
                  </a:cubicBezTo>
                  <a:cubicBezTo>
                    <a:pt x="371" y="351"/>
                    <a:pt x="371" y="351"/>
                    <a:pt x="371" y="351"/>
                  </a:cubicBezTo>
                  <a:cubicBezTo>
                    <a:pt x="375" y="353"/>
                    <a:pt x="380" y="352"/>
                    <a:pt x="382" y="349"/>
                  </a:cubicBezTo>
                  <a:cubicBezTo>
                    <a:pt x="397" y="326"/>
                    <a:pt x="397" y="326"/>
                    <a:pt x="397" y="326"/>
                  </a:cubicBezTo>
                  <a:cubicBezTo>
                    <a:pt x="400" y="323"/>
                    <a:pt x="399" y="318"/>
                    <a:pt x="396" y="315"/>
                  </a:cubicBezTo>
                  <a:cubicBezTo>
                    <a:pt x="367" y="290"/>
                    <a:pt x="367" y="290"/>
                    <a:pt x="367" y="290"/>
                  </a:cubicBezTo>
                  <a:cubicBezTo>
                    <a:pt x="379" y="266"/>
                    <a:pt x="385" y="239"/>
                    <a:pt x="384" y="211"/>
                  </a:cubicBezTo>
                  <a:cubicBezTo>
                    <a:pt x="421" y="200"/>
                    <a:pt x="421" y="200"/>
                    <a:pt x="421" y="200"/>
                  </a:cubicBezTo>
                  <a:cubicBezTo>
                    <a:pt x="425" y="199"/>
                    <a:pt x="428" y="194"/>
                    <a:pt x="427" y="190"/>
                  </a:cubicBezTo>
                  <a:cubicBezTo>
                    <a:pt x="422" y="163"/>
                    <a:pt x="422" y="163"/>
                    <a:pt x="422" y="163"/>
                  </a:cubicBezTo>
                  <a:cubicBezTo>
                    <a:pt x="422" y="160"/>
                    <a:pt x="418" y="156"/>
                    <a:pt x="413" y="157"/>
                  </a:cubicBezTo>
                  <a:close/>
                  <a:moveTo>
                    <a:pt x="282" y="316"/>
                  </a:moveTo>
                  <a:cubicBezTo>
                    <a:pt x="227" y="352"/>
                    <a:pt x="153" y="337"/>
                    <a:pt x="117" y="282"/>
                  </a:cubicBezTo>
                  <a:cubicBezTo>
                    <a:pt x="81" y="227"/>
                    <a:pt x="96" y="154"/>
                    <a:pt x="151" y="118"/>
                  </a:cubicBezTo>
                  <a:cubicBezTo>
                    <a:pt x="206" y="82"/>
                    <a:pt x="280" y="97"/>
                    <a:pt x="316" y="152"/>
                  </a:cubicBezTo>
                  <a:cubicBezTo>
                    <a:pt x="352" y="207"/>
                    <a:pt x="337" y="280"/>
                    <a:pt x="282" y="316"/>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350" dirty="0">
                <a:latin typeface="微软雅黑" panose="020B0503020204020204" pitchFamily="34" charset="-122"/>
              </a:endParaRPr>
            </a:p>
          </p:txBody>
        </p:sp>
        <p:sp>
          <p:nvSpPr>
            <p:cNvPr id="8" name="Freeform 10"/>
            <p:cNvSpPr>
              <a:spLocks noEditPoints="1"/>
            </p:cNvSpPr>
            <p:nvPr/>
          </p:nvSpPr>
          <p:spPr bwMode="auto">
            <a:xfrm flipH="1">
              <a:off x="17661335" y="7133133"/>
              <a:ext cx="2295472" cy="2298145"/>
            </a:xfrm>
            <a:custGeom>
              <a:avLst/>
              <a:gdLst>
                <a:gd name="T0" fmla="*/ 428 w 437"/>
                <a:gd name="T1" fmla="*/ 197 h 438"/>
                <a:gd name="T2" fmla="*/ 385 w 437"/>
                <a:gd name="T3" fmla="*/ 178 h 438"/>
                <a:gd name="T4" fmla="*/ 424 w 437"/>
                <a:gd name="T5" fmla="*/ 146 h 438"/>
                <a:gd name="T6" fmla="*/ 402 w 437"/>
                <a:gd name="T7" fmla="*/ 116 h 438"/>
                <a:gd name="T8" fmla="*/ 355 w 437"/>
                <a:gd name="T9" fmla="*/ 116 h 438"/>
                <a:gd name="T10" fmla="*/ 380 w 437"/>
                <a:gd name="T11" fmla="*/ 73 h 438"/>
                <a:gd name="T12" fmla="*/ 349 w 437"/>
                <a:gd name="T13" fmla="*/ 53 h 438"/>
                <a:gd name="T14" fmla="*/ 305 w 437"/>
                <a:gd name="T15" fmla="*/ 73 h 438"/>
                <a:gd name="T16" fmla="*/ 313 w 437"/>
                <a:gd name="T17" fmla="*/ 23 h 438"/>
                <a:gd name="T18" fmla="*/ 277 w 437"/>
                <a:gd name="T19" fmla="*/ 15 h 438"/>
                <a:gd name="T20" fmla="*/ 252 w 437"/>
                <a:gd name="T21" fmla="*/ 54 h 438"/>
                <a:gd name="T22" fmla="*/ 244 w 437"/>
                <a:gd name="T23" fmla="*/ 8 h 438"/>
                <a:gd name="T24" fmla="*/ 208 w 437"/>
                <a:gd name="T25" fmla="*/ 0 h 438"/>
                <a:gd name="T26" fmla="*/ 194 w 437"/>
                <a:gd name="T27" fmla="*/ 54 h 438"/>
                <a:gd name="T28" fmla="*/ 185 w 437"/>
                <a:gd name="T29" fmla="*/ 54 h 438"/>
                <a:gd name="T30" fmla="*/ 150 w 437"/>
                <a:gd name="T31" fmla="*/ 11 h 438"/>
                <a:gd name="T32" fmla="*/ 120 w 437"/>
                <a:gd name="T33" fmla="*/ 33 h 438"/>
                <a:gd name="T34" fmla="*/ 126 w 437"/>
                <a:gd name="T35" fmla="*/ 81 h 438"/>
                <a:gd name="T36" fmla="*/ 88 w 437"/>
                <a:gd name="T37" fmla="*/ 53 h 438"/>
                <a:gd name="T38" fmla="*/ 57 w 437"/>
                <a:gd name="T39" fmla="*/ 73 h 438"/>
                <a:gd name="T40" fmla="*/ 85 w 437"/>
                <a:gd name="T41" fmla="*/ 120 h 438"/>
                <a:gd name="T42" fmla="*/ 79 w 437"/>
                <a:gd name="T43" fmla="*/ 128 h 438"/>
                <a:gd name="T44" fmla="*/ 24 w 437"/>
                <a:gd name="T45" fmla="*/ 120 h 438"/>
                <a:gd name="T46" fmla="*/ 17 w 437"/>
                <a:gd name="T47" fmla="*/ 157 h 438"/>
                <a:gd name="T48" fmla="*/ 57 w 437"/>
                <a:gd name="T49" fmla="*/ 180 h 438"/>
                <a:gd name="T50" fmla="*/ 54 w 437"/>
                <a:gd name="T51" fmla="*/ 191 h 438"/>
                <a:gd name="T52" fmla="*/ 1 w 437"/>
                <a:gd name="T53" fmla="*/ 205 h 438"/>
                <a:gd name="T54" fmla="*/ 8 w 437"/>
                <a:gd name="T55" fmla="*/ 241 h 438"/>
                <a:gd name="T56" fmla="*/ 54 w 437"/>
                <a:gd name="T57" fmla="*/ 247 h 438"/>
                <a:gd name="T58" fmla="*/ 55 w 437"/>
                <a:gd name="T59" fmla="*/ 257 h 438"/>
                <a:gd name="T60" fmla="*/ 12 w 437"/>
                <a:gd name="T61" fmla="*/ 291 h 438"/>
                <a:gd name="T62" fmla="*/ 33 w 437"/>
                <a:gd name="T63" fmla="*/ 321 h 438"/>
                <a:gd name="T64" fmla="*/ 83 w 437"/>
                <a:gd name="T65" fmla="*/ 318 h 438"/>
                <a:gd name="T66" fmla="*/ 56 w 437"/>
                <a:gd name="T67" fmla="*/ 364 h 438"/>
                <a:gd name="T68" fmla="*/ 87 w 437"/>
                <a:gd name="T69" fmla="*/ 384 h 438"/>
                <a:gd name="T70" fmla="*/ 131 w 437"/>
                <a:gd name="T71" fmla="*/ 363 h 438"/>
                <a:gd name="T72" fmla="*/ 124 w 437"/>
                <a:gd name="T73" fmla="*/ 415 h 438"/>
                <a:gd name="T74" fmla="*/ 160 w 437"/>
                <a:gd name="T75" fmla="*/ 422 h 438"/>
                <a:gd name="T76" fmla="*/ 194 w 437"/>
                <a:gd name="T77" fmla="*/ 387 h 438"/>
                <a:gd name="T78" fmla="*/ 207 w 437"/>
                <a:gd name="T79" fmla="*/ 438 h 438"/>
                <a:gd name="T80" fmla="*/ 244 w 437"/>
                <a:gd name="T81" fmla="*/ 430 h 438"/>
                <a:gd name="T82" fmla="*/ 255 w 437"/>
                <a:gd name="T83" fmla="*/ 386 h 438"/>
                <a:gd name="T84" fmla="*/ 287 w 437"/>
                <a:gd name="T85" fmla="*/ 426 h 438"/>
                <a:gd name="T86" fmla="*/ 318 w 437"/>
                <a:gd name="T87" fmla="*/ 405 h 438"/>
                <a:gd name="T88" fmla="*/ 317 w 437"/>
                <a:gd name="T89" fmla="*/ 359 h 438"/>
                <a:gd name="T90" fmla="*/ 361 w 437"/>
                <a:gd name="T91" fmla="*/ 384 h 438"/>
                <a:gd name="T92" fmla="*/ 381 w 437"/>
                <a:gd name="T93" fmla="*/ 353 h 438"/>
                <a:gd name="T94" fmla="*/ 364 w 437"/>
                <a:gd name="T95" fmla="*/ 310 h 438"/>
                <a:gd name="T96" fmla="*/ 414 w 437"/>
                <a:gd name="T97" fmla="*/ 317 h 438"/>
                <a:gd name="T98" fmla="*/ 421 w 437"/>
                <a:gd name="T99" fmla="*/ 281 h 438"/>
                <a:gd name="T100" fmla="*/ 388 w 437"/>
                <a:gd name="T101" fmla="*/ 247 h 438"/>
                <a:gd name="T102" fmla="*/ 436 w 437"/>
                <a:gd name="T103" fmla="*/ 233 h 438"/>
                <a:gd name="T104" fmla="*/ 218 w 437"/>
                <a:gd name="T105" fmla="*/ 340 h 438"/>
                <a:gd name="T106" fmla="*/ 219 w 437"/>
                <a:gd name="T107" fmla="*/ 99 h 438"/>
                <a:gd name="T108" fmla="*/ 218 w 437"/>
                <a:gd name="T109" fmla="*/ 34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37" h="438">
                  <a:moveTo>
                    <a:pt x="436" y="205"/>
                  </a:moveTo>
                  <a:cubicBezTo>
                    <a:pt x="436" y="201"/>
                    <a:pt x="433" y="197"/>
                    <a:pt x="428" y="197"/>
                  </a:cubicBezTo>
                  <a:cubicBezTo>
                    <a:pt x="388" y="192"/>
                    <a:pt x="388" y="192"/>
                    <a:pt x="388" y="192"/>
                  </a:cubicBezTo>
                  <a:cubicBezTo>
                    <a:pt x="387" y="187"/>
                    <a:pt x="386" y="182"/>
                    <a:pt x="385" y="178"/>
                  </a:cubicBezTo>
                  <a:cubicBezTo>
                    <a:pt x="420" y="157"/>
                    <a:pt x="420" y="157"/>
                    <a:pt x="420" y="157"/>
                  </a:cubicBezTo>
                  <a:cubicBezTo>
                    <a:pt x="424" y="155"/>
                    <a:pt x="426" y="150"/>
                    <a:pt x="424" y="146"/>
                  </a:cubicBezTo>
                  <a:cubicBezTo>
                    <a:pt x="413" y="121"/>
                    <a:pt x="413" y="121"/>
                    <a:pt x="413" y="121"/>
                  </a:cubicBezTo>
                  <a:cubicBezTo>
                    <a:pt x="412" y="117"/>
                    <a:pt x="407" y="115"/>
                    <a:pt x="402" y="116"/>
                  </a:cubicBezTo>
                  <a:cubicBezTo>
                    <a:pt x="362" y="128"/>
                    <a:pt x="362" y="128"/>
                    <a:pt x="362" y="128"/>
                  </a:cubicBezTo>
                  <a:cubicBezTo>
                    <a:pt x="360" y="124"/>
                    <a:pt x="357" y="120"/>
                    <a:pt x="355" y="116"/>
                  </a:cubicBezTo>
                  <a:cubicBezTo>
                    <a:pt x="380" y="85"/>
                    <a:pt x="380" y="85"/>
                    <a:pt x="380" y="85"/>
                  </a:cubicBezTo>
                  <a:cubicBezTo>
                    <a:pt x="383" y="81"/>
                    <a:pt x="383" y="76"/>
                    <a:pt x="380" y="73"/>
                  </a:cubicBezTo>
                  <a:cubicBezTo>
                    <a:pt x="360" y="53"/>
                    <a:pt x="360" y="53"/>
                    <a:pt x="360" y="53"/>
                  </a:cubicBezTo>
                  <a:cubicBezTo>
                    <a:pt x="358" y="50"/>
                    <a:pt x="353" y="50"/>
                    <a:pt x="349" y="53"/>
                  </a:cubicBezTo>
                  <a:cubicBezTo>
                    <a:pt x="314" y="79"/>
                    <a:pt x="314" y="79"/>
                    <a:pt x="314" y="79"/>
                  </a:cubicBezTo>
                  <a:cubicBezTo>
                    <a:pt x="311" y="77"/>
                    <a:pt x="308" y="75"/>
                    <a:pt x="305" y="73"/>
                  </a:cubicBezTo>
                  <a:cubicBezTo>
                    <a:pt x="317" y="33"/>
                    <a:pt x="317" y="33"/>
                    <a:pt x="317" y="33"/>
                  </a:cubicBezTo>
                  <a:cubicBezTo>
                    <a:pt x="319" y="29"/>
                    <a:pt x="317" y="24"/>
                    <a:pt x="313" y="23"/>
                  </a:cubicBezTo>
                  <a:cubicBezTo>
                    <a:pt x="288" y="11"/>
                    <a:pt x="288" y="11"/>
                    <a:pt x="288" y="11"/>
                  </a:cubicBezTo>
                  <a:cubicBezTo>
                    <a:pt x="284" y="9"/>
                    <a:pt x="279" y="11"/>
                    <a:pt x="277" y="15"/>
                  </a:cubicBezTo>
                  <a:cubicBezTo>
                    <a:pt x="252" y="54"/>
                    <a:pt x="252" y="54"/>
                    <a:pt x="252" y="54"/>
                  </a:cubicBezTo>
                  <a:cubicBezTo>
                    <a:pt x="252" y="54"/>
                    <a:pt x="252" y="54"/>
                    <a:pt x="252" y="54"/>
                  </a:cubicBezTo>
                  <a:cubicBezTo>
                    <a:pt x="251" y="54"/>
                    <a:pt x="250" y="54"/>
                    <a:pt x="250" y="54"/>
                  </a:cubicBezTo>
                  <a:cubicBezTo>
                    <a:pt x="244" y="8"/>
                    <a:pt x="244" y="8"/>
                    <a:pt x="244" y="8"/>
                  </a:cubicBezTo>
                  <a:cubicBezTo>
                    <a:pt x="243" y="4"/>
                    <a:pt x="240" y="0"/>
                    <a:pt x="236" y="0"/>
                  </a:cubicBezTo>
                  <a:cubicBezTo>
                    <a:pt x="208" y="0"/>
                    <a:pt x="208" y="0"/>
                    <a:pt x="208" y="0"/>
                  </a:cubicBezTo>
                  <a:cubicBezTo>
                    <a:pt x="204" y="0"/>
                    <a:pt x="200" y="4"/>
                    <a:pt x="199" y="8"/>
                  </a:cubicBezTo>
                  <a:cubicBezTo>
                    <a:pt x="194" y="54"/>
                    <a:pt x="194" y="54"/>
                    <a:pt x="194" y="54"/>
                  </a:cubicBezTo>
                  <a:cubicBezTo>
                    <a:pt x="191" y="54"/>
                    <a:pt x="188" y="54"/>
                    <a:pt x="185" y="55"/>
                  </a:cubicBezTo>
                  <a:cubicBezTo>
                    <a:pt x="185" y="55"/>
                    <a:pt x="185" y="54"/>
                    <a:pt x="185" y="54"/>
                  </a:cubicBezTo>
                  <a:cubicBezTo>
                    <a:pt x="161" y="15"/>
                    <a:pt x="161" y="15"/>
                    <a:pt x="161" y="15"/>
                  </a:cubicBezTo>
                  <a:cubicBezTo>
                    <a:pt x="158" y="11"/>
                    <a:pt x="153" y="9"/>
                    <a:pt x="150" y="11"/>
                  </a:cubicBezTo>
                  <a:cubicBezTo>
                    <a:pt x="124" y="23"/>
                    <a:pt x="124" y="23"/>
                    <a:pt x="124" y="23"/>
                  </a:cubicBezTo>
                  <a:cubicBezTo>
                    <a:pt x="121" y="24"/>
                    <a:pt x="119" y="29"/>
                    <a:pt x="120" y="33"/>
                  </a:cubicBezTo>
                  <a:cubicBezTo>
                    <a:pt x="133" y="76"/>
                    <a:pt x="133" y="76"/>
                    <a:pt x="133" y="76"/>
                  </a:cubicBezTo>
                  <a:cubicBezTo>
                    <a:pt x="131" y="77"/>
                    <a:pt x="128" y="79"/>
                    <a:pt x="126" y="81"/>
                  </a:cubicBezTo>
                  <a:cubicBezTo>
                    <a:pt x="125" y="80"/>
                    <a:pt x="125" y="80"/>
                    <a:pt x="125" y="80"/>
                  </a:cubicBezTo>
                  <a:cubicBezTo>
                    <a:pt x="88" y="53"/>
                    <a:pt x="88" y="53"/>
                    <a:pt x="88" y="53"/>
                  </a:cubicBezTo>
                  <a:cubicBezTo>
                    <a:pt x="84" y="50"/>
                    <a:pt x="79" y="50"/>
                    <a:pt x="77" y="53"/>
                  </a:cubicBezTo>
                  <a:cubicBezTo>
                    <a:pt x="57" y="73"/>
                    <a:pt x="57" y="73"/>
                    <a:pt x="57" y="73"/>
                  </a:cubicBezTo>
                  <a:cubicBezTo>
                    <a:pt x="54" y="76"/>
                    <a:pt x="54" y="81"/>
                    <a:pt x="57" y="84"/>
                  </a:cubicBezTo>
                  <a:cubicBezTo>
                    <a:pt x="85" y="120"/>
                    <a:pt x="85" y="120"/>
                    <a:pt x="85" y="120"/>
                  </a:cubicBezTo>
                  <a:cubicBezTo>
                    <a:pt x="83" y="123"/>
                    <a:pt x="81" y="126"/>
                    <a:pt x="79" y="129"/>
                  </a:cubicBezTo>
                  <a:cubicBezTo>
                    <a:pt x="79" y="128"/>
                    <a:pt x="79" y="128"/>
                    <a:pt x="79" y="128"/>
                  </a:cubicBezTo>
                  <a:cubicBezTo>
                    <a:pt x="35" y="116"/>
                    <a:pt x="35" y="116"/>
                    <a:pt x="35" y="116"/>
                  </a:cubicBezTo>
                  <a:cubicBezTo>
                    <a:pt x="30" y="114"/>
                    <a:pt x="26" y="116"/>
                    <a:pt x="24" y="120"/>
                  </a:cubicBezTo>
                  <a:cubicBezTo>
                    <a:pt x="13" y="146"/>
                    <a:pt x="13" y="146"/>
                    <a:pt x="13" y="146"/>
                  </a:cubicBezTo>
                  <a:cubicBezTo>
                    <a:pt x="11" y="149"/>
                    <a:pt x="13" y="154"/>
                    <a:pt x="17" y="157"/>
                  </a:cubicBezTo>
                  <a:cubicBezTo>
                    <a:pt x="57" y="180"/>
                    <a:pt x="57" y="180"/>
                    <a:pt x="57" y="180"/>
                  </a:cubicBezTo>
                  <a:cubicBezTo>
                    <a:pt x="57" y="180"/>
                    <a:pt x="57" y="180"/>
                    <a:pt x="57" y="180"/>
                  </a:cubicBezTo>
                  <a:cubicBezTo>
                    <a:pt x="56" y="184"/>
                    <a:pt x="55" y="187"/>
                    <a:pt x="55" y="191"/>
                  </a:cubicBezTo>
                  <a:cubicBezTo>
                    <a:pt x="54" y="191"/>
                    <a:pt x="54" y="191"/>
                    <a:pt x="54" y="191"/>
                  </a:cubicBezTo>
                  <a:cubicBezTo>
                    <a:pt x="9" y="196"/>
                    <a:pt x="9" y="196"/>
                    <a:pt x="9" y="196"/>
                  </a:cubicBezTo>
                  <a:cubicBezTo>
                    <a:pt x="4" y="197"/>
                    <a:pt x="1" y="201"/>
                    <a:pt x="1" y="205"/>
                  </a:cubicBezTo>
                  <a:cubicBezTo>
                    <a:pt x="1" y="233"/>
                    <a:pt x="1" y="233"/>
                    <a:pt x="1" y="233"/>
                  </a:cubicBezTo>
                  <a:cubicBezTo>
                    <a:pt x="0" y="237"/>
                    <a:pt x="4" y="240"/>
                    <a:pt x="8" y="241"/>
                  </a:cubicBezTo>
                  <a:cubicBezTo>
                    <a:pt x="54" y="247"/>
                    <a:pt x="54" y="247"/>
                    <a:pt x="54" y="247"/>
                  </a:cubicBezTo>
                  <a:cubicBezTo>
                    <a:pt x="54" y="247"/>
                    <a:pt x="54" y="247"/>
                    <a:pt x="54" y="247"/>
                  </a:cubicBezTo>
                  <a:cubicBezTo>
                    <a:pt x="55" y="250"/>
                    <a:pt x="55" y="254"/>
                    <a:pt x="56" y="257"/>
                  </a:cubicBezTo>
                  <a:cubicBezTo>
                    <a:pt x="55" y="257"/>
                    <a:pt x="55" y="257"/>
                    <a:pt x="55" y="257"/>
                  </a:cubicBezTo>
                  <a:cubicBezTo>
                    <a:pt x="16" y="280"/>
                    <a:pt x="16" y="280"/>
                    <a:pt x="16" y="280"/>
                  </a:cubicBezTo>
                  <a:cubicBezTo>
                    <a:pt x="12" y="283"/>
                    <a:pt x="10" y="287"/>
                    <a:pt x="12" y="291"/>
                  </a:cubicBezTo>
                  <a:cubicBezTo>
                    <a:pt x="23" y="317"/>
                    <a:pt x="23" y="317"/>
                    <a:pt x="23" y="317"/>
                  </a:cubicBezTo>
                  <a:cubicBezTo>
                    <a:pt x="24" y="320"/>
                    <a:pt x="29" y="322"/>
                    <a:pt x="33" y="321"/>
                  </a:cubicBezTo>
                  <a:cubicBezTo>
                    <a:pt x="77" y="309"/>
                    <a:pt x="77" y="309"/>
                    <a:pt x="77" y="309"/>
                  </a:cubicBezTo>
                  <a:cubicBezTo>
                    <a:pt x="79" y="312"/>
                    <a:pt x="81" y="315"/>
                    <a:pt x="83" y="318"/>
                  </a:cubicBezTo>
                  <a:cubicBezTo>
                    <a:pt x="55" y="352"/>
                    <a:pt x="55" y="352"/>
                    <a:pt x="55" y="352"/>
                  </a:cubicBezTo>
                  <a:cubicBezTo>
                    <a:pt x="53" y="356"/>
                    <a:pt x="53" y="361"/>
                    <a:pt x="56" y="364"/>
                  </a:cubicBezTo>
                  <a:cubicBezTo>
                    <a:pt x="75" y="384"/>
                    <a:pt x="75" y="384"/>
                    <a:pt x="75" y="384"/>
                  </a:cubicBezTo>
                  <a:cubicBezTo>
                    <a:pt x="78" y="387"/>
                    <a:pt x="83" y="387"/>
                    <a:pt x="87" y="384"/>
                  </a:cubicBezTo>
                  <a:cubicBezTo>
                    <a:pt x="122" y="357"/>
                    <a:pt x="122" y="357"/>
                    <a:pt x="122" y="357"/>
                  </a:cubicBezTo>
                  <a:cubicBezTo>
                    <a:pt x="125" y="359"/>
                    <a:pt x="128" y="361"/>
                    <a:pt x="131" y="363"/>
                  </a:cubicBezTo>
                  <a:cubicBezTo>
                    <a:pt x="119" y="405"/>
                    <a:pt x="119" y="405"/>
                    <a:pt x="119" y="405"/>
                  </a:cubicBezTo>
                  <a:cubicBezTo>
                    <a:pt x="118" y="409"/>
                    <a:pt x="120" y="414"/>
                    <a:pt x="124" y="415"/>
                  </a:cubicBezTo>
                  <a:cubicBezTo>
                    <a:pt x="149" y="426"/>
                    <a:pt x="149" y="426"/>
                    <a:pt x="149" y="426"/>
                  </a:cubicBezTo>
                  <a:cubicBezTo>
                    <a:pt x="153" y="428"/>
                    <a:pt x="158" y="426"/>
                    <a:pt x="160" y="422"/>
                  </a:cubicBezTo>
                  <a:cubicBezTo>
                    <a:pt x="182" y="385"/>
                    <a:pt x="182" y="385"/>
                    <a:pt x="182" y="385"/>
                  </a:cubicBezTo>
                  <a:cubicBezTo>
                    <a:pt x="186" y="386"/>
                    <a:pt x="190" y="386"/>
                    <a:pt x="194" y="387"/>
                  </a:cubicBezTo>
                  <a:cubicBezTo>
                    <a:pt x="199" y="430"/>
                    <a:pt x="199" y="430"/>
                    <a:pt x="199" y="430"/>
                  </a:cubicBezTo>
                  <a:cubicBezTo>
                    <a:pt x="200" y="435"/>
                    <a:pt x="203" y="438"/>
                    <a:pt x="207" y="438"/>
                  </a:cubicBezTo>
                  <a:cubicBezTo>
                    <a:pt x="235" y="438"/>
                    <a:pt x="235" y="438"/>
                    <a:pt x="235" y="438"/>
                  </a:cubicBezTo>
                  <a:cubicBezTo>
                    <a:pt x="239" y="438"/>
                    <a:pt x="243" y="435"/>
                    <a:pt x="244" y="430"/>
                  </a:cubicBezTo>
                  <a:cubicBezTo>
                    <a:pt x="249" y="387"/>
                    <a:pt x="249" y="387"/>
                    <a:pt x="249" y="387"/>
                  </a:cubicBezTo>
                  <a:cubicBezTo>
                    <a:pt x="251" y="387"/>
                    <a:pt x="253" y="386"/>
                    <a:pt x="255" y="386"/>
                  </a:cubicBezTo>
                  <a:cubicBezTo>
                    <a:pt x="277" y="422"/>
                    <a:pt x="277" y="422"/>
                    <a:pt x="277" y="422"/>
                  </a:cubicBezTo>
                  <a:cubicBezTo>
                    <a:pt x="279" y="426"/>
                    <a:pt x="284" y="428"/>
                    <a:pt x="287" y="426"/>
                  </a:cubicBezTo>
                  <a:cubicBezTo>
                    <a:pt x="313" y="415"/>
                    <a:pt x="313" y="415"/>
                    <a:pt x="313" y="415"/>
                  </a:cubicBezTo>
                  <a:cubicBezTo>
                    <a:pt x="317" y="414"/>
                    <a:pt x="319" y="410"/>
                    <a:pt x="318" y="405"/>
                  </a:cubicBezTo>
                  <a:cubicBezTo>
                    <a:pt x="307" y="366"/>
                    <a:pt x="307" y="366"/>
                    <a:pt x="307" y="366"/>
                  </a:cubicBezTo>
                  <a:cubicBezTo>
                    <a:pt x="310" y="364"/>
                    <a:pt x="314" y="362"/>
                    <a:pt x="317" y="359"/>
                  </a:cubicBezTo>
                  <a:cubicBezTo>
                    <a:pt x="350" y="385"/>
                    <a:pt x="350" y="385"/>
                    <a:pt x="350" y="385"/>
                  </a:cubicBezTo>
                  <a:cubicBezTo>
                    <a:pt x="354" y="387"/>
                    <a:pt x="359" y="387"/>
                    <a:pt x="361" y="384"/>
                  </a:cubicBezTo>
                  <a:cubicBezTo>
                    <a:pt x="381" y="364"/>
                    <a:pt x="381" y="364"/>
                    <a:pt x="381" y="364"/>
                  </a:cubicBezTo>
                  <a:cubicBezTo>
                    <a:pt x="384" y="362"/>
                    <a:pt x="384" y="356"/>
                    <a:pt x="381" y="353"/>
                  </a:cubicBezTo>
                  <a:cubicBezTo>
                    <a:pt x="357" y="322"/>
                    <a:pt x="357" y="322"/>
                    <a:pt x="357" y="322"/>
                  </a:cubicBezTo>
                  <a:cubicBezTo>
                    <a:pt x="359" y="318"/>
                    <a:pt x="362" y="314"/>
                    <a:pt x="364" y="310"/>
                  </a:cubicBezTo>
                  <a:cubicBezTo>
                    <a:pt x="403" y="321"/>
                    <a:pt x="403" y="321"/>
                    <a:pt x="403" y="321"/>
                  </a:cubicBezTo>
                  <a:cubicBezTo>
                    <a:pt x="408" y="323"/>
                    <a:pt x="412" y="321"/>
                    <a:pt x="414" y="317"/>
                  </a:cubicBezTo>
                  <a:cubicBezTo>
                    <a:pt x="425" y="291"/>
                    <a:pt x="425" y="291"/>
                    <a:pt x="425" y="291"/>
                  </a:cubicBezTo>
                  <a:cubicBezTo>
                    <a:pt x="427" y="288"/>
                    <a:pt x="425" y="283"/>
                    <a:pt x="421" y="281"/>
                  </a:cubicBezTo>
                  <a:cubicBezTo>
                    <a:pt x="386" y="260"/>
                    <a:pt x="386" y="260"/>
                    <a:pt x="386" y="260"/>
                  </a:cubicBezTo>
                  <a:cubicBezTo>
                    <a:pt x="387" y="255"/>
                    <a:pt x="387" y="251"/>
                    <a:pt x="388" y="247"/>
                  </a:cubicBezTo>
                  <a:cubicBezTo>
                    <a:pt x="429" y="241"/>
                    <a:pt x="429" y="241"/>
                    <a:pt x="429" y="241"/>
                  </a:cubicBezTo>
                  <a:cubicBezTo>
                    <a:pt x="433" y="241"/>
                    <a:pt x="437" y="237"/>
                    <a:pt x="436" y="233"/>
                  </a:cubicBezTo>
                  <a:lnTo>
                    <a:pt x="436" y="205"/>
                  </a:lnTo>
                  <a:close/>
                  <a:moveTo>
                    <a:pt x="218" y="340"/>
                  </a:moveTo>
                  <a:cubicBezTo>
                    <a:pt x="152" y="340"/>
                    <a:pt x="98" y="286"/>
                    <a:pt x="98" y="219"/>
                  </a:cubicBezTo>
                  <a:cubicBezTo>
                    <a:pt x="98" y="153"/>
                    <a:pt x="152" y="99"/>
                    <a:pt x="219" y="99"/>
                  </a:cubicBezTo>
                  <a:cubicBezTo>
                    <a:pt x="285" y="99"/>
                    <a:pt x="339" y="153"/>
                    <a:pt x="339" y="219"/>
                  </a:cubicBezTo>
                  <a:cubicBezTo>
                    <a:pt x="339" y="286"/>
                    <a:pt x="285" y="340"/>
                    <a:pt x="218" y="340"/>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350" dirty="0">
                <a:latin typeface="微软雅黑" panose="020B0503020204020204" pitchFamily="34" charset="-122"/>
              </a:endParaRPr>
            </a:p>
          </p:txBody>
        </p:sp>
        <p:sp>
          <p:nvSpPr>
            <p:cNvPr id="9" name="Freeform 62"/>
            <p:cNvSpPr>
              <a:spLocks noEditPoints="1"/>
            </p:cNvSpPr>
            <p:nvPr/>
          </p:nvSpPr>
          <p:spPr bwMode="auto">
            <a:xfrm flipH="1">
              <a:off x="13679666" y="7974895"/>
              <a:ext cx="2161858" cy="2161858"/>
            </a:xfrm>
            <a:custGeom>
              <a:avLst/>
              <a:gdLst>
                <a:gd name="T0" fmla="*/ 361 w 412"/>
                <a:gd name="T1" fmla="*/ 332 h 412"/>
                <a:gd name="T2" fmla="*/ 338 w 412"/>
                <a:gd name="T3" fmla="*/ 302 h 412"/>
                <a:gd name="T4" fmla="*/ 356 w 412"/>
                <a:gd name="T5" fmla="*/ 270 h 412"/>
                <a:gd name="T6" fmla="*/ 366 w 412"/>
                <a:gd name="T7" fmla="*/ 229 h 412"/>
                <a:gd name="T8" fmla="*/ 404 w 412"/>
                <a:gd name="T9" fmla="*/ 224 h 412"/>
                <a:gd name="T10" fmla="*/ 411 w 412"/>
                <a:gd name="T11" fmla="*/ 216 h 412"/>
                <a:gd name="T12" fmla="*/ 411 w 412"/>
                <a:gd name="T13" fmla="*/ 190 h 412"/>
                <a:gd name="T14" fmla="*/ 403 w 412"/>
                <a:gd name="T15" fmla="*/ 182 h 412"/>
                <a:gd name="T16" fmla="*/ 364 w 412"/>
                <a:gd name="T17" fmla="*/ 178 h 412"/>
                <a:gd name="T18" fmla="*/ 337 w 412"/>
                <a:gd name="T19" fmla="*/ 115 h 412"/>
                <a:gd name="T20" fmla="*/ 363 w 412"/>
                <a:gd name="T21" fmla="*/ 83 h 412"/>
                <a:gd name="T22" fmla="*/ 363 w 412"/>
                <a:gd name="T23" fmla="*/ 72 h 412"/>
                <a:gd name="T24" fmla="*/ 345 w 412"/>
                <a:gd name="T25" fmla="*/ 53 h 412"/>
                <a:gd name="T26" fmla="*/ 334 w 412"/>
                <a:gd name="T27" fmla="*/ 52 h 412"/>
                <a:gd name="T28" fmla="*/ 299 w 412"/>
                <a:gd name="T29" fmla="*/ 78 h 412"/>
                <a:gd name="T30" fmla="*/ 299 w 412"/>
                <a:gd name="T31" fmla="*/ 78 h 412"/>
                <a:gd name="T32" fmla="*/ 267 w 412"/>
                <a:gd name="T33" fmla="*/ 61 h 412"/>
                <a:gd name="T34" fmla="*/ 235 w 412"/>
                <a:gd name="T35" fmla="*/ 51 h 412"/>
                <a:gd name="T36" fmla="*/ 235 w 412"/>
                <a:gd name="T37" fmla="*/ 51 h 412"/>
                <a:gd name="T38" fmla="*/ 228 w 412"/>
                <a:gd name="T39" fmla="*/ 8 h 412"/>
                <a:gd name="T40" fmla="*/ 220 w 412"/>
                <a:gd name="T41" fmla="*/ 1 h 412"/>
                <a:gd name="T42" fmla="*/ 194 w 412"/>
                <a:gd name="T43" fmla="*/ 2 h 412"/>
                <a:gd name="T44" fmla="*/ 186 w 412"/>
                <a:gd name="T45" fmla="*/ 10 h 412"/>
                <a:gd name="T46" fmla="*/ 183 w 412"/>
                <a:gd name="T47" fmla="*/ 51 h 412"/>
                <a:gd name="T48" fmla="*/ 115 w 412"/>
                <a:gd name="T49" fmla="*/ 77 h 412"/>
                <a:gd name="T50" fmla="*/ 82 w 412"/>
                <a:gd name="T51" fmla="*/ 52 h 412"/>
                <a:gd name="T52" fmla="*/ 72 w 412"/>
                <a:gd name="T53" fmla="*/ 52 h 412"/>
                <a:gd name="T54" fmla="*/ 53 w 412"/>
                <a:gd name="T55" fmla="*/ 70 h 412"/>
                <a:gd name="T56" fmla="*/ 53 w 412"/>
                <a:gd name="T57" fmla="*/ 81 h 412"/>
                <a:gd name="T58" fmla="*/ 78 w 412"/>
                <a:gd name="T59" fmla="*/ 114 h 412"/>
                <a:gd name="T60" fmla="*/ 58 w 412"/>
                <a:gd name="T61" fmla="*/ 149 h 412"/>
                <a:gd name="T62" fmla="*/ 48 w 412"/>
                <a:gd name="T63" fmla="*/ 183 h 412"/>
                <a:gd name="T64" fmla="*/ 8 w 412"/>
                <a:gd name="T65" fmla="*/ 189 h 412"/>
                <a:gd name="T66" fmla="*/ 1 w 412"/>
                <a:gd name="T67" fmla="*/ 197 h 412"/>
                <a:gd name="T68" fmla="*/ 1 w 412"/>
                <a:gd name="T69" fmla="*/ 223 h 412"/>
                <a:gd name="T70" fmla="*/ 9 w 412"/>
                <a:gd name="T71" fmla="*/ 230 h 412"/>
                <a:gd name="T72" fmla="*/ 48 w 412"/>
                <a:gd name="T73" fmla="*/ 235 h 412"/>
                <a:gd name="T74" fmla="*/ 77 w 412"/>
                <a:gd name="T75" fmla="*/ 304 h 412"/>
                <a:gd name="T76" fmla="*/ 54 w 412"/>
                <a:gd name="T77" fmla="*/ 334 h 412"/>
                <a:gd name="T78" fmla="*/ 54 w 412"/>
                <a:gd name="T79" fmla="*/ 345 h 412"/>
                <a:gd name="T80" fmla="*/ 73 w 412"/>
                <a:gd name="T81" fmla="*/ 363 h 412"/>
                <a:gd name="T82" fmla="*/ 83 w 412"/>
                <a:gd name="T83" fmla="*/ 364 h 412"/>
                <a:gd name="T84" fmla="*/ 113 w 412"/>
                <a:gd name="T85" fmla="*/ 341 h 412"/>
                <a:gd name="T86" fmla="*/ 146 w 412"/>
                <a:gd name="T87" fmla="*/ 359 h 412"/>
                <a:gd name="T88" fmla="*/ 180 w 412"/>
                <a:gd name="T89" fmla="*/ 368 h 412"/>
                <a:gd name="T90" fmla="*/ 185 w 412"/>
                <a:gd name="T91" fmla="*/ 405 h 412"/>
                <a:gd name="T92" fmla="*/ 193 w 412"/>
                <a:gd name="T93" fmla="*/ 412 h 412"/>
                <a:gd name="T94" fmla="*/ 219 w 412"/>
                <a:gd name="T95" fmla="*/ 412 h 412"/>
                <a:gd name="T96" fmla="*/ 227 w 412"/>
                <a:gd name="T97" fmla="*/ 404 h 412"/>
                <a:gd name="T98" fmla="*/ 231 w 412"/>
                <a:gd name="T99" fmla="*/ 369 h 412"/>
                <a:gd name="T100" fmla="*/ 303 w 412"/>
                <a:gd name="T101" fmla="*/ 339 h 412"/>
                <a:gd name="T102" fmla="*/ 331 w 412"/>
                <a:gd name="T103" fmla="*/ 362 h 412"/>
                <a:gd name="T104" fmla="*/ 342 w 412"/>
                <a:gd name="T105" fmla="*/ 361 h 412"/>
                <a:gd name="T106" fmla="*/ 361 w 412"/>
                <a:gd name="T107" fmla="*/ 343 h 412"/>
                <a:gd name="T108" fmla="*/ 361 w 412"/>
                <a:gd name="T109" fmla="*/ 332 h 412"/>
                <a:gd name="T110" fmla="*/ 164 w 412"/>
                <a:gd name="T111" fmla="*/ 315 h 412"/>
                <a:gd name="T112" fmla="*/ 101 w 412"/>
                <a:gd name="T113" fmla="*/ 167 h 412"/>
                <a:gd name="T114" fmla="*/ 250 w 412"/>
                <a:gd name="T115" fmla="*/ 104 h 412"/>
                <a:gd name="T116" fmla="*/ 312 w 412"/>
                <a:gd name="T117" fmla="*/ 253 h 412"/>
                <a:gd name="T118" fmla="*/ 164 w 412"/>
                <a:gd name="T119" fmla="*/ 315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12" h="412">
                  <a:moveTo>
                    <a:pt x="361" y="332"/>
                  </a:moveTo>
                  <a:cubicBezTo>
                    <a:pt x="338" y="302"/>
                    <a:pt x="338" y="302"/>
                    <a:pt x="338" y="302"/>
                  </a:cubicBezTo>
                  <a:cubicBezTo>
                    <a:pt x="345" y="292"/>
                    <a:pt x="351" y="282"/>
                    <a:pt x="356" y="270"/>
                  </a:cubicBezTo>
                  <a:cubicBezTo>
                    <a:pt x="361" y="257"/>
                    <a:pt x="365" y="243"/>
                    <a:pt x="366" y="229"/>
                  </a:cubicBezTo>
                  <a:cubicBezTo>
                    <a:pt x="404" y="224"/>
                    <a:pt x="404" y="224"/>
                    <a:pt x="404" y="224"/>
                  </a:cubicBezTo>
                  <a:cubicBezTo>
                    <a:pt x="408" y="223"/>
                    <a:pt x="412" y="220"/>
                    <a:pt x="411" y="216"/>
                  </a:cubicBezTo>
                  <a:cubicBezTo>
                    <a:pt x="411" y="190"/>
                    <a:pt x="411" y="190"/>
                    <a:pt x="411" y="190"/>
                  </a:cubicBezTo>
                  <a:cubicBezTo>
                    <a:pt x="411" y="186"/>
                    <a:pt x="408" y="182"/>
                    <a:pt x="403" y="182"/>
                  </a:cubicBezTo>
                  <a:cubicBezTo>
                    <a:pt x="364" y="178"/>
                    <a:pt x="364" y="178"/>
                    <a:pt x="364" y="178"/>
                  </a:cubicBezTo>
                  <a:cubicBezTo>
                    <a:pt x="360" y="155"/>
                    <a:pt x="350" y="133"/>
                    <a:pt x="337" y="115"/>
                  </a:cubicBezTo>
                  <a:cubicBezTo>
                    <a:pt x="363" y="83"/>
                    <a:pt x="363" y="83"/>
                    <a:pt x="363" y="83"/>
                  </a:cubicBezTo>
                  <a:cubicBezTo>
                    <a:pt x="366" y="80"/>
                    <a:pt x="366" y="75"/>
                    <a:pt x="363" y="72"/>
                  </a:cubicBezTo>
                  <a:cubicBezTo>
                    <a:pt x="345" y="53"/>
                    <a:pt x="345" y="53"/>
                    <a:pt x="345" y="53"/>
                  </a:cubicBezTo>
                  <a:cubicBezTo>
                    <a:pt x="343" y="50"/>
                    <a:pt x="338" y="50"/>
                    <a:pt x="334" y="52"/>
                  </a:cubicBezTo>
                  <a:cubicBezTo>
                    <a:pt x="299" y="78"/>
                    <a:pt x="299" y="78"/>
                    <a:pt x="299" y="78"/>
                  </a:cubicBezTo>
                  <a:cubicBezTo>
                    <a:pt x="299" y="78"/>
                    <a:pt x="299" y="78"/>
                    <a:pt x="299" y="78"/>
                  </a:cubicBezTo>
                  <a:cubicBezTo>
                    <a:pt x="289" y="71"/>
                    <a:pt x="279" y="65"/>
                    <a:pt x="267" y="61"/>
                  </a:cubicBezTo>
                  <a:cubicBezTo>
                    <a:pt x="257" y="56"/>
                    <a:pt x="246" y="53"/>
                    <a:pt x="235" y="51"/>
                  </a:cubicBezTo>
                  <a:cubicBezTo>
                    <a:pt x="235" y="51"/>
                    <a:pt x="235" y="51"/>
                    <a:pt x="235" y="51"/>
                  </a:cubicBezTo>
                  <a:cubicBezTo>
                    <a:pt x="228" y="8"/>
                    <a:pt x="228" y="8"/>
                    <a:pt x="228" y="8"/>
                  </a:cubicBezTo>
                  <a:cubicBezTo>
                    <a:pt x="227" y="4"/>
                    <a:pt x="224" y="0"/>
                    <a:pt x="220" y="1"/>
                  </a:cubicBezTo>
                  <a:cubicBezTo>
                    <a:pt x="194" y="2"/>
                    <a:pt x="194" y="2"/>
                    <a:pt x="194" y="2"/>
                  </a:cubicBezTo>
                  <a:cubicBezTo>
                    <a:pt x="190" y="2"/>
                    <a:pt x="186" y="5"/>
                    <a:pt x="186" y="10"/>
                  </a:cubicBezTo>
                  <a:cubicBezTo>
                    <a:pt x="183" y="51"/>
                    <a:pt x="183" y="51"/>
                    <a:pt x="183" y="51"/>
                  </a:cubicBezTo>
                  <a:cubicBezTo>
                    <a:pt x="159" y="54"/>
                    <a:pt x="135" y="63"/>
                    <a:pt x="115" y="77"/>
                  </a:cubicBezTo>
                  <a:cubicBezTo>
                    <a:pt x="82" y="52"/>
                    <a:pt x="82" y="52"/>
                    <a:pt x="82" y="52"/>
                  </a:cubicBezTo>
                  <a:cubicBezTo>
                    <a:pt x="79" y="49"/>
                    <a:pt x="74" y="49"/>
                    <a:pt x="72" y="52"/>
                  </a:cubicBezTo>
                  <a:cubicBezTo>
                    <a:pt x="53" y="70"/>
                    <a:pt x="53" y="70"/>
                    <a:pt x="53" y="70"/>
                  </a:cubicBezTo>
                  <a:cubicBezTo>
                    <a:pt x="50" y="73"/>
                    <a:pt x="50" y="78"/>
                    <a:pt x="53" y="81"/>
                  </a:cubicBezTo>
                  <a:cubicBezTo>
                    <a:pt x="78" y="114"/>
                    <a:pt x="78" y="114"/>
                    <a:pt x="78" y="114"/>
                  </a:cubicBezTo>
                  <a:cubicBezTo>
                    <a:pt x="70" y="124"/>
                    <a:pt x="63" y="136"/>
                    <a:pt x="58" y="149"/>
                  </a:cubicBezTo>
                  <a:cubicBezTo>
                    <a:pt x="53" y="160"/>
                    <a:pt x="50" y="171"/>
                    <a:pt x="48" y="183"/>
                  </a:cubicBezTo>
                  <a:cubicBezTo>
                    <a:pt x="8" y="189"/>
                    <a:pt x="8" y="189"/>
                    <a:pt x="8" y="189"/>
                  </a:cubicBezTo>
                  <a:cubicBezTo>
                    <a:pt x="3" y="189"/>
                    <a:pt x="0" y="193"/>
                    <a:pt x="1" y="197"/>
                  </a:cubicBezTo>
                  <a:cubicBezTo>
                    <a:pt x="1" y="223"/>
                    <a:pt x="1" y="223"/>
                    <a:pt x="1" y="223"/>
                  </a:cubicBezTo>
                  <a:cubicBezTo>
                    <a:pt x="1" y="227"/>
                    <a:pt x="4" y="230"/>
                    <a:pt x="9" y="230"/>
                  </a:cubicBezTo>
                  <a:cubicBezTo>
                    <a:pt x="48" y="235"/>
                    <a:pt x="48" y="235"/>
                    <a:pt x="48" y="235"/>
                  </a:cubicBezTo>
                  <a:cubicBezTo>
                    <a:pt x="52" y="260"/>
                    <a:pt x="62" y="284"/>
                    <a:pt x="77" y="304"/>
                  </a:cubicBezTo>
                  <a:cubicBezTo>
                    <a:pt x="54" y="334"/>
                    <a:pt x="54" y="334"/>
                    <a:pt x="54" y="334"/>
                  </a:cubicBezTo>
                  <a:cubicBezTo>
                    <a:pt x="51" y="337"/>
                    <a:pt x="51" y="342"/>
                    <a:pt x="54" y="345"/>
                  </a:cubicBezTo>
                  <a:cubicBezTo>
                    <a:pt x="73" y="363"/>
                    <a:pt x="73" y="363"/>
                    <a:pt x="73" y="363"/>
                  </a:cubicBezTo>
                  <a:cubicBezTo>
                    <a:pt x="75" y="366"/>
                    <a:pt x="80" y="366"/>
                    <a:pt x="83" y="364"/>
                  </a:cubicBezTo>
                  <a:cubicBezTo>
                    <a:pt x="113" y="341"/>
                    <a:pt x="113" y="341"/>
                    <a:pt x="113" y="341"/>
                  </a:cubicBezTo>
                  <a:cubicBezTo>
                    <a:pt x="123" y="348"/>
                    <a:pt x="134" y="354"/>
                    <a:pt x="146" y="359"/>
                  </a:cubicBezTo>
                  <a:cubicBezTo>
                    <a:pt x="157" y="363"/>
                    <a:pt x="169" y="366"/>
                    <a:pt x="180" y="368"/>
                  </a:cubicBezTo>
                  <a:cubicBezTo>
                    <a:pt x="185" y="405"/>
                    <a:pt x="185" y="405"/>
                    <a:pt x="185" y="405"/>
                  </a:cubicBezTo>
                  <a:cubicBezTo>
                    <a:pt x="186" y="409"/>
                    <a:pt x="189" y="412"/>
                    <a:pt x="193" y="412"/>
                  </a:cubicBezTo>
                  <a:cubicBezTo>
                    <a:pt x="219" y="412"/>
                    <a:pt x="219" y="412"/>
                    <a:pt x="219" y="412"/>
                  </a:cubicBezTo>
                  <a:cubicBezTo>
                    <a:pt x="223" y="412"/>
                    <a:pt x="227" y="408"/>
                    <a:pt x="227" y="404"/>
                  </a:cubicBezTo>
                  <a:cubicBezTo>
                    <a:pt x="231" y="369"/>
                    <a:pt x="231" y="369"/>
                    <a:pt x="231" y="369"/>
                  </a:cubicBezTo>
                  <a:cubicBezTo>
                    <a:pt x="257" y="365"/>
                    <a:pt x="281" y="354"/>
                    <a:pt x="303" y="339"/>
                  </a:cubicBezTo>
                  <a:cubicBezTo>
                    <a:pt x="331" y="362"/>
                    <a:pt x="331" y="362"/>
                    <a:pt x="331" y="362"/>
                  </a:cubicBezTo>
                  <a:cubicBezTo>
                    <a:pt x="335" y="364"/>
                    <a:pt x="340" y="364"/>
                    <a:pt x="342" y="361"/>
                  </a:cubicBezTo>
                  <a:cubicBezTo>
                    <a:pt x="361" y="343"/>
                    <a:pt x="361" y="343"/>
                    <a:pt x="361" y="343"/>
                  </a:cubicBezTo>
                  <a:cubicBezTo>
                    <a:pt x="364" y="340"/>
                    <a:pt x="364" y="336"/>
                    <a:pt x="361" y="332"/>
                  </a:cubicBezTo>
                  <a:close/>
                  <a:moveTo>
                    <a:pt x="164" y="315"/>
                  </a:moveTo>
                  <a:cubicBezTo>
                    <a:pt x="106" y="291"/>
                    <a:pt x="78" y="225"/>
                    <a:pt x="101" y="167"/>
                  </a:cubicBezTo>
                  <a:cubicBezTo>
                    <a:pt x="125" y="109"/>
                    <a:pt x="191" y="81"/>
                    <a:pt x="250" y="104"/>
                  </a:cubicBezTo>
                  <a:cubicBezTo>
                    <a:pt x="308" y="128"/>
                    <a:pt x="336" y="194"/>
                    <a:pt x="312" y="253"/>
                  </a:cubicBezTo>
                  <a:cubicBezTo>
                    <a:pt x="288" y="311"/>
                    <a:pt x="222" y="339"/>
                    <a:pt x="164" y="315"/>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350" dirty="0">
                <a:latin typeface="微软雅黑" panose="020B0503020204020204" pitchFamily="34" charset="-122"/>
              </a:endParaRPr>
            </a:p>
          </p:txBody>
        </p:sp>
        <p:sp>
          <p:nvSpPr>
            <p:cNvPr id="10" name="Freeform 14"/>
            <p:cNvSpPr>
              <a:spLocks noEditPoints="1"/>
            </p:cNvSpPr>
            <p:nvPr/>
          </p:nvSpPr>
          <p:spPr bwMode="auto">
            <a:xfrm flipH="1">
              <a:off x="15563611" y="8624255"/>
              <a:ext cx="2707000" cy="2717689"/>
            </a:xfrm>
            <a:custGeom>
              <a:avLst/>
              <a:gdLst>
                <a:gd name="T0" fmla="*/ 506 w 516"/>
                <a:gd name="T1" fmla="*/ 232 h 518"/>
                <a:gd name="T2" fmla="*/ 455 w 516"/>
                <a:gd name="T3" fmla="*/ 209 h 518"/>
                <a:gd name="T4" fmla="*/ 501 w 516"/>
                <a:gd name="T5" fmla="*/ 172 h 518"/>
                <a:gd name="T6" fmla="*/ 476 w 516"/>
                <a:gd name="T7" fmla="*/ 136 h 518"/>
                <a:gd name="T8" fmla="*/ 419 w 516"/>
                <a:gd name="T9" fmla="*/ 137 h 518"/>
                <a:gd name="T10" fmla="*/ 449 w 516"/>
                <a:gd name="T11" fmla="*/ 86 h 518"/>
                <a:gd name="T12" fmla="*/ 412 w 516"/>
                <a:gd name="T13" fmla="*/ 62 h 518"/>
                <a:gd name="T14" fmla="*/ 360 w 516"/>
                <a:gd name="T15" fmla="*/ 86 h 518"/>
                <a:gd name="T16" fmla="*/ 370 w 516"/>
                <a:gd name="T17" fmla="*/ 26 h 518"/>
                <a:gd name="T18" fmla="*/ 327 w 516"/>
                <a:gd name="T19" fmla="*/ 17 h 518"/>
                <a:gd name="T20" fmla="*/ 298 w 516"/>
                <a:gd name="T21" fmla="*/ 63 h 518"/>
                <a:gd name="T22" fmla="*/ 288 w 516"/>
                <a:gd name="T23" fmla="*/ 9 h 518"/>
                <a:gd name="T24" fmla="*/ 245 w 516"/>
                <a:gd name="T25" fmla="*/ 0 h 518"/>
                <a:gd name="T26" fmla="*/ 229 w 516"/>
                <a:gd name="T27" fmla="*/ 63 h 518"/>
                <a:gd name="T28" fmla="*/ 218 w 516"/>
                <a:gd name="T29" fmla="*/ 63 h 518"/>
                <a:gd name="T30" fmla="*/ 177 w 516"/>
                <a:gd name="T31" fmla="*/ 13 h 518"/>
                <a:gd name="T32" fmla="*/ 142 w 516"/>
                <a:gd name="T33" fmla="*/ 39 h 518"/>
                <a:gd name="T34" fmla="*/ 148 w 516"/>
                <a:gd name="T35" fmla="*/ 95 h 518"/>
                <a:gd name="T36" fmla="*/ 104 w 516"/>
                <a:gd name="T37" fmla="*/ 62 h 518"/>
                <a:gd name="T38" fmla="*/ 68 w 516"/>
                <a:gd name="T39" fmla="*/ 86 h 518"/>
                <a:gd name="T40" fmla="*/ 101 w 516"/>
                <a:gd name="T41" fmla="*/ 141 h 518"/>
                <a:gd name="T42" fmla="*/ 93 w 516"/>
                <a:gd name="T43" fmla="*/ 152 h 518"/>
                <a:gd name="T44" fmla="*/ 28 w 516"/>
                <a:gd name="T45" fmla="*/ 142 h 518"/>
                <a:gd name="T46" fmla="*/ 20 w 516"/>
                <a:gd name="T47" fmla="*/ 185 h 518"/>
                <a:gd name="T48" fmla="*/ 67 w 516"/>
                <a:gd name="T49" fmla="*/ 213 h 518"/>
                <a:gd name="T50" fmla="*/ 64 w 516"/>
                <a:gd name="T51" fmla="*/ 226 h 518"/>
                <a:gd name="T52" fmla="*/ 1 w 516"/>
                <a:gd name="T53" fmla="*/ 242 h 518"/>
                <a:gd name="T54" fmla="*/ 10 w 516"/>
                <a:gd name="T55" fmla="*/ 285 h 518"/>
                <a:gd name="T56" fmla="*/ 64 w 516"/>
                <a:gd name="T57" fmla="*/ 292 h 518"/>
                <a:gd name="T58" fmla="*/ 65 w 516"/>
                <a:gd name="T59" fmla="*/ 303 h 518"/>
                <a:gd name="T60" fmla="*/ 14 w 516"/>
                <a:gd name="T61" fmla="*/ 344 h 518"/>
                <a:gd name="T62" fmla="*/ 39 w 516"/>
                <a:gd name="T63" fmla="*/ 379 h 518"/>
                <a:gd name="T64" fmla="*/ 98 w 516"/>
                <a:gd name="T65" fmla="*/ 375 h 518"/>
                <a:gd name="T66" fmla="*/ 66 w 516"/>
                <a:gd name="T67" fmla="*/ 430 h 518"/>
                <a:gd name="T68" fmla="*/ 102 w 516"/>
                <a:gd name="T69" fmla="*/ 454 h 518"/>
                <a:gd name="T70" fmla="*/ 155 w 516"/>
                <a:gd name="T71" fmla="*/ 429 h 518"/>
                <a:gd name="T72" fmla="*/ 146 w 516"/>
                <a:gd name="T73" fmla="*/ 491 h 518"/>
                <a:gd name="T74" fmla="*/ 189 w 516"/>
                <a:gd name="T75" fmla="*/ 499 h 518"/>
                <a:gd name="T76" fmla="*/ 229 w 516"/>
                <a:gd name="T77" fmla="*/ 457 h 518"/>
                <a:gd name="T78" fmla="*/ 245 w 516"/>
                <a:gd name="T79" fmla="*/ 517 h 518"/>
                <a:gd name="T80" fmla="*/ 288 w 516"/>
                <a:gd name="T81" fmla="*/ 508 h 518"/>
                <a:gd name="T82" fmla="*/ 302 w 516"/>
                <a:gd name="T83" fmla="*/ 456 h 518"/>
                <a:gd name="T84" fmla="*/ 340 w 516"/>
                <a:gd name="T85" fmla="*/ 503 h 518"/>
                <a:gd name="T86" fmla="*/ 376 w 516"/>
                <a:gd name="T87" fmla="*/ 478 h 518"/>
                <a:gd name="T88" fmla="*/ 375 w 516"/>
                <a:gd name="T89" fmla="*/ 424 h 518"/>
                <a:gd name="T90" fmla="*/ 427 w 516"/>
                <a:gd name="T91" fmla="*/ 453 h 518"/>
                <a:gd name="T92" fmla="*/ 451 w 516"/>
                <a:gd name="T93" fmla="*/ 416 h 518"/>
                <a:gd name="T94" fmla="*/ 431 w 516"/>
                <a:gd name="T95" fmla="*/ 366 h 518"/>
                <a:gd name="T96" fmla="*/ 489 w 516"/>
                <a:gd name="T97" fmla="*/ 374 h 518"/>
                <a:gd name="T98" fmla="*/ 498 w 516"/>
                <a:gd name="T99" fmla="*/ 331 h 518"/>
                <a:gd name="T100" fmla="*/ 459 w 516"/>
                <a:gd name="T101" fmla="*/ 291 h 518"/>
                <a:gd name="T102" fmla="*/ 516 w 516"/>
                <a:gd name="T103" fmla="*/ 275 h 518"/>
                <a:gd name="T104" fmla="*/ 258 w 516"/>
                <a:gd name="T105" fmla="*/ 431 h 518"/>
                <a:gd name="T106" fmla="*/ 258 w 516"/>
                <a:gd name="T107" fmla="*/ 87 h 518"/>
                <a:gd name="T108" fmla="*/ 258 w 516"/>
                <a:gd name="T109" fmla="*/ 431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16" h="518">
                  <a:moveTo>
                    <a:pt x="515" y="242"/>
                  </a:moveTo>
                  <a:cubicBezTo>
                    <a:pt x="516" y="237"/>
                    <a:pt x="512" y="233"/>
                    <a:pt x="506" y="232"/>
                  </a:cubicBezTo>
                  <a:cubicBezTo>
                    <a:pt x="458" y="226"/>
                    <a:pt x="458" y="226"/>
                    <a:pt x="458" y="226"/>
                  </a:cubicBezTo>
                  <a:cubicBezTo>
                    <a:pt x="457" y="221"/>
                    <a:pt x="456" y="215"/>
                    <a:pt x="455" y="209"/>
                  </a:cubicBezTo>
                  <a:cubicBezTo>
                    <a:pt x="496" y="185"/>
                    <a:pt x="496" y="185"/>
                    <a:pt x="496" y="185"/>
                  </a:cubicBezTo>
                  <a:cubicBezTo>
                    <a:pt x="501" y="182"/>
                    <a:pt x="503" y="176"/>
                    <a:pt x="501" y="172"/>
                  </a:cubicBezTo>
                  <a:cubicBezTo>
                    <a:pt x="488" y="142"/>
                    <a:pt x="488" y="142"/>
                    <a:pt x="488" y="142"/>
                  </a:cubicBezTo>
                  <a:cubicBezTo>
                    <a:pt x="486" y="137"/>
                    <a:pt x="481" y="135"/>
                    <a:pt x="476" y="136"/>
                  </a:cubicBezTo>
                  <a:cubicBezTo>
                    <a:pt x="428" y="150"/>
                    <a:pt x="428" y="150"/>
                    <a:pt x="428" y="150"/>
                  </a:cubicBezTo>
                  <a:cubicBezTo>
                    <a:pt x="425" y="146"/>
                    <a:pt x="422" y="141"/>
                    <a:pt x="419" y="137"/>
                  </a:cubicBezTo>
                  <a:cubicBezTo>
                    <a:pt x="449" y="100"/>
                    <a:pt x="449" y="100"/>
                    <a:pt x="449" y="100"/>
                  </a:cubicBezTo>
                  <a:cubicBezTo>
                    <a:pt x="452" y="95"/>
                    <a:pt x="452" y="89"/>
                    <a:pt x="449" y="86"/>
                  </a:cubicBezTo>
                  <a:cubicBezTo>
                    <a:pt x="426" y="63"/>
                    <a:pt x="426" y="63"/>
                    <a:pt x="426" y="63"/>
                  </a:cubicBezTo>
                  <a:cubicBezTo>
                    <a:pt x="423" y="59"/>
                    <a:pt x="417" y="58"/>
                    <a:pt x="412" y="62"/>
                  </a:cubicBezTo>
                  <a:cubicBezTo>
                    <a:pt x="371" y="93"/>
                    <a:pt x="371" y="93"/>
                    <a:pt x="371" y="93"/>
                  </a:cubicBezTo>
                  <a:cubicBezTo>
                    <a:pt x="367" y="90"/>
                    <a:pt x="364" y="88"/>
                    <a:pt x="360" y="86"/>
                  </a:cubicBezTo>
                  <a:cubicBezTo>
                    <a:pt x="375" y="39"/>
                    <a:pt x="375" y="39"/>
                    <a:pt x="375" y="39"/>
                  </a:cubicBezTo>
                  <a:cubicBezTo>
                    <a:pt x="376" y="34"/>
                    <a:pt x="374" y="28"/>
                    <a:pt x="370" y="26"/>
                  </a:cubicBezTo>
                  <a:cubicBezTo>
                    <a:pt x="340" y="13"/>
                    <a:pt x="340" y="13"/>
                    <a:pt x="340" y="13"/>
                  </a:cubicBezTo>
                  <a:cubicBezTo>
                    <a:pt x="336" y="10"/>
                    <a:pt x="330" y="12"/>
                    <a:pt x="327" y="17"/>
                  </a:cubicBezTo>
                  <a:cubicBezTo>
                    <a:pt x="298" y="63"/>
                    <a:pt x="298" y="63"/>
                    <a:pt x="298" y="63"/>
                  </a:cubicBezTo>
                  <a:cubicBezTo>
                    <a:pt x="298" y="63"/>
                    <a:pt x="298" y="63"/>
                    <a:pt x="298" y="63"/>
                  </a:cubicBezTo>
                  <a:cubicBezTo>
                    <a:pt x="297" y="63"/>
                    <a:pt x="296" y="63"/>
                    <a:pt x="295" y="63"/>
                  </a:cubicBezTo>
                  <a:cubicBezTo>
                    <a:pt x="288" y="9"/>
                    <a:pt x="288" y="9"/>
                    <a:pt x="288" y="9"/>
                  </a:cubicBezTo>
                  <a:cubicBezTo>
                    <a:pt x="287" y="4"/>
                    <a:pt x="283" y="0"/>
                    <a:pt x="278" y="0"/>
                  </a:cubicBezTo>
                  <a:cubicBezTo>
                    <a:pt x="245" y="0"/>
                    <a:pt x="245" y="0"/>
                    <a:pt x="245" y="0"/>
                  </a:cubicBezTo>
                  <a:cubicBezTo>
                    <a:pt x="241" y="0"/>
                    <a:pt x="236" y="4"/>
                    <a:pt x="235" y="9"/>
                  </a:cubicBezTo>
                  <a:cubicBezTo>
                    <a:pt x="229" y="63"/>
                    <a:pt x="229" y="63"/>
                    <a:pt x="229" y="63"/>
                  </a:cubicBezTo>
                  <a:cubicBezTo>
                    <a:pt x="225" y="63"/>
                    <a:pt x="222" y="64"/>
                    <a:pt x="219" y="65"/>
                  </a:cubicBezTo>
                  <a:cubicBezTo>
                    <a:pt x="219" y="64"/>
                    <a:pt x="219" y="63"/>
                    <a:pt x="218" y="63"/>
                  </a:cubicBezTo>
                  <a:cubicBezTo>
                    <a:pt x="189" y="17"/>
                    <a:pt x="189" y="17"/>
                    <a:pt x="189" y="17"/>
                  </a:cubicBezTo>
                  <a:cubicBezTo>
                    <a:pt x="187" y="12"/>
                    <a:pt x="181" y="10"/>
                    <a:pt x="177" y="13"/>
                  </a:cubicBezTo>
                  <a:cubicBezTo>
                    <a:pt x="147" y="26"/>
                    <a:pt x="147" y="26"/>
                    <a:pt x="147" y="26"/>
                  </a:cubicBezTo>
                  <a:cubicBezTo>
                    <a:pt x="142" y="28"/>
                    <a:pt x="140" y="34"/>
                    <a:pt x="142" y="39"/>
                  </a:cubicBezTo>
                  <a:cubicBezTo>
                    <a:pt x="158" y="89"/>
                    <a:pt x="158" y="89"/>
                    <a:pt x="158" y="89"/>
                  </a:cubicBezTo>
                  <a:cubicBezTo>
                    <a:pt x="154" y="91"/>
                    <a:pt x="151" y="93"/>
                    <a:pt x="148" y="95"/>
                  </a:cubicBezTo>
                  <a:cubicBezTo>
                    <a:pt x="147" y="94"/>
                    <a:pt x="147" y="94"/>
                    <a:pt x="147" y="94"/>
                  </a:cubicBezTo>
                  <a:cubicBezTo>
                    <a:pt x="104" y="62"/>
                    <a:pt x="104" y="62"/>
                    <a:pt x="104" y="62"/>
                  </a:cubicBezTo>
                  <a:cubicBezTo>
                    <a:pt x="100" y="58"/>
                    <a:pt x="93" y="59"/>
                    <a:pt x="90" y="63"/>
                  </a:cubicBezTo>
                  <a:cubicBezTo>
                    <a:pt x="68" y="86"/>
                    <a:pt x="68" y="86"/>
                    <a:pt x="68" y="86"/>
                  </a:cubicBezTo>
                  <a:cubicBezTo>
                    <a:pt x="64" y="89"/>
                    <a:pt x="64" y="95"/>
                    <a:pt x="67" y="100"/>
                  </a:cubicBezTo>
                  <a:cubicBezTo>
                    <a:pt x="101" y="141"/>
                    <a:pt x="101" y="141"/>
                    <a:pt x="101" y="141"/>
                  </a:cubicBezTo>
                  <a:cubicBezTo>
                    <a:pt x="98" y="145"/>
                    <a:pt x="96" y="148"/>
                    <a:pt x="93" y="152"/>
                  </a:cubicBezTo>
                  <a:cubicBezTo>
                    <a:pt x="93" y="152"/>
                    <a:pt x="93" y="152"/>
                    <a:pt x="93" y="152"/>
                  </a:cubicBezTo>
                  <a:cubicBezTo>
                    <a:pt x="41" y="136"/>
                    <a:pt x="41" y="136"/>
                    <a:pt x="41" y="136"/>
                  </a:cubicBezTo>
                  <a:cubicBezTo>
                    <a:pt x="35" y="135"/>
                    <a:pt x="30" y="137"/>
                    <a:pt x="28" y="142"/>
                  </a:cubicBezTo>
                  <a:cubicBezTo>
                    <a:pt x="15" y="172"/>
                    <a:pt x="15" y="172"/>
                    <a:pt x="15" y="172"/>
                  </a:cubicBezTo>
                  <a:cubicBezTo>
                    <a:pt x="13" y="176"/>
                    <a:pt x="15" y="182"/>
                    <a:pt x="20" y="185"/>
                  </a:cubicBezTo>
                  <a:cubicBezTo>
                    <a:pt x="67" y="212"/>
                    <a:pt x="67" y="212"/>
                    <a:pt x="67" y="212"/>
                  </a:cubicBezTo>
                  <a:cubicBezTo>
                    <a:pt x="67" y="213"/>
                    <a:pt x="67" y="213"/>
                    <a:pt x="67" y="213"/>
                  </a:cubicBezTo>
                  <a:cubicBezTo>
                    <a:pt x="66" y="217"/>
                    <a:pt x="65" y="221"/>
                    <a:pt x="65" y="226"/>
                  </a:cubicBezTo>
                  <a:cubicBezTo>
                    <a:pt x="64" y="226"/>
                    <a:pt x="64" y="226"/>
                    <a:pt x="64" y="226"/>
                  </a:cubicBezTo>
                  <a:cubicBezTo>
                    <a:pt x="10" y="232"/>
                    <a:pt x="10" y="232"/>
                    <a:pt x="10" y="232"/>
                  </a:cubicBezTo>
                  <a:cubicBezTo>
                    <a:pt x="5" y="233"/>
                    <a:pt x="0" y="237"/>
                    <a:pt x="1" y="242"/>
                  </a:cubicBezTo>
                  <a:cubicBezTo>
                    <a:pt x="1" y="275"/>
                    <a:pt x="1" y="275"/>
                    <a:pt x="1" y="275"/>
                  </a:cubicBezTo>
                  <a:cubicBezTo>
                    <a:pt x="0" y="279"/>
                    <a:pt x="4" y="284"/>
                    <a:pt x="10" y="285"/>
                  </a:cubicBezTo>
                  <a:cubicBezTo>
                    <a:pt x="64" y="292"/>
                    <a:pt x="64" y="292"/>
                    <a:pt x="64" y="292"/>
                  </a:cubicBezTo>
                  <a:cubicBezTo>
                    <a:pt x="64" y="292"/>
                    <a:pt x="64" y="292"/>
                    <a:pt x="64" y="292"/>
                  </a:cubicBezTo>
                  <a:cubicBezTo>
                    <a:pt x="65" y="296"/>
                    <a:pt x="65" y="299"/>
                    <a:pt x="66" y="303"/>
                  </a:cubicBezTo>
                  <a:cubicBezTo>
                    <a:pt x="65" y="303"/>
                    <a:pt x="65" y="303"/>
                    <a:pt x="65" y="303"/>
                  </a:cubicBezTo>
                  <a:cubicBezTo>
                    <a:pt x="19" y="331"/>
                    <a:pt x="19" y="331"/>
                    <a:pt x="19" y="331"/>
                  </a:cubicBezTo>
                  <a:cubicBezTo>
                    <a:pt x="14" y="334"/>
                    <a:pt x="12" y="340"/>
                    <a:pt x="14" y="344"/>
                  </a:cubicBezTo>
                  <a:cubicBezTo>
                    <a:pt x="27" y="374"/>
                    <a:pt x="27" y="374"/>
                    <a:pt x="27" y="374"/>
                  </a:cubicBezTo>
                  <a:cubicBezTo>
                    <a:pt x="29" y="378"/>
                    <a:pt x="34" y="381"/>
                    <a:pt x="39" y="379"/>
                  </a:cubicBezTo>
                  <a:cubicBezTo>
                    <a:pt x="91" y="365"/>
                    <a:pt x="91" y="365"/>
                    <a:pt x="91" y="365"/>
                  </a:cubicBezTo>
                  <a:cubicBezTo>
                    <a:pt x="93" y="368"/>
                    <a:pt x="96" y="372"/>
                    <a:pt x="98" y="375"/>
                  </a:cubicBezTo>
                  <a:cubicBezTo>
                    <a:pt x="65" y="416"/>
                    <a:pt x="65" y="416"/>
                    <a:pt x="65" y="416"/>
                  </a:cubicBezTo>
                  <a:cubicBezTo>
                    <a:pt x="62" y="421"/>
                    <a:pt x="62" y="427"/>
                    <a:pt x="66" y="430"/>
                  </a:cubicBezTo>
                  <a:cubicBezTo>
                    <a:pt x="89" y="453"/>
                    <a:pt x="89" y="453"/>
                    <a:pt x="89" y="453"/>
                  </a:cubicBezTo>
                  <a:cubicBezTo>
                    <a:pt x="92" y="457"/>
                    <a:pt x="98" y="457"/>
                    <a:pt x="102" y="454"/>
                  </a:cubicBezTo>
                  <a:cubicBezTo>
                    <a:pt x="144" y="422"/>
                    <a:pt x="144" y="422"/>
                    <a:pt x="144" y="422"/>
                  </a:cubicBezTo>
                  <a:cubicBezTo>
                    <a:pt x="148" y="424"/>
                    <a:pt x="151" y="427"/>
                    <a:pt x="155" y="429"/>
                  </a:cubicBezTo>
                  <a:cubicBezTo>
                    <a:pt x="141" y="478"/>
                    <a:pt x="141" y="478"/>
                    <a:pt x="141" y="478"/>
                  </a:cubicBezTo>
                  <a:cubicBezTo>
                    <a:pt x="139" y="484"/>
                    <a:pt x="142" y="489"/>
                    <a:pt x="146" y="491"/>
                  </a:cubicBezTo>
                  <a:cubicBezTo>
                    <a:pt x="177" y="503"/>
                    <a:pt x="177" y="503"/>
                    <a:pt x="177" y="503"/>
                  </a:cubicBezTo>
                  <a:cubicBezTo>
                    <a:pt x="181" y="506"/>
                    <a:pt x="187" y="504"/>
                    <a:pt x="189" y="499"/>
                  </a:cubicBezTo>
                  <a:cubicBezTo>
                    <a:pt x="215" y="454"/>
                    <a:pt x="215" y="454"/>
                    <a:pt x="215" y="454"/>
                  </a:cubicBezTo>
                  <a:cubicBezTo>
                    <a:pt x="220" y="455"/>
                    <a:pt x="224" y="456"/>
                    <a:pt x="229" y="457"/>
                  </a:cubicBezTo>
                  <a:cubicBezTo>
                    <a:pt x="235" y="508"/>
                    <a:pt x="235" y="508"/>
                    <a:pt x="235" y="508"/>
                  </a:cubicBezTo>
                  <a:cubicBezTo>
                    <a:pt x="236" y="514"/>
                    <a:pt x="241" y="518"/>
                    <a:pt x="245" y="517"/>
                  </a:cubicBezTo>
                  <a:cubicBezTo>
                    <a:pt x="278" y="517"/>
                    <a:pt x="278" y="517"/>
                    <a:pt x="278" y="517"/>
                  </a:cubicBezTo>
                  <a:cubicBezTo>
                    <a:pt x="283" y="518"/>
                    <a:pt x="287" y="514"/>
                    <a:pt x="288" y="508"/>
                  </a:cubicBezTo>
                  <a:cubicBezTo>
                    <a:pt x="295" y="457"/>
                    <a:pt x="295" y="457"/>
                    <a:pt x="295" y="457"/>
                  </a:cubicBezTo>
                  <a:cubicBezTo>
                    <a:pt x="297" y="457"/>
                    <a:pt x="299" y="456"/>
                    <a:pt x="302" y="456"/>
                  </a:cubicBezTo>
                  <a:cubicBezTo>
                    <a:pt x="327" y="499"/>
                    <a:pt x="327" y="499"/>
                    <a:pt x="327" y="499"/>
                  </a:cubicBezTo>
                  <a:cubicBezTo>
                    <a:pt x="330" y="504"/>
                    <a:pt x="335" y="506"/>
                    <a:pt x="340" y="503"/>
                  </a:cubicBezTo>
                  <a:cubicBezTo>
                    <a:pt x="370" y="491"/>
                    <a:pt x="370" y="491"/>
                    <a:pt x="370" y="491"/>
                  </a:cubicBezTo>
                  <a:cubicBezTo>
                    <a:pt x="375" y="489"/>
                    <a:pt x="377" y="484"/>
                    <a:pt x="376" y="478"/>
                  </a:cubicBezTo>
                  <a:cubicBezTo>
                    <a:pt x="362" y="432"/>
                    <a:pt x="362" y="432"/>
                    <a:pt x="362" y="432"/>
                  </a:cubicBezTo>
                  <a:cubicBezTo>
                    <a:pt x="367" y="430"/>
                    <a:pt x="371" y="427"/>
                    <a:pt x="375" y="424"/>
                  </a:cubicBezTo>
                  <a:cubicBezTo>
                    <a:pt x="414" y="454"/>
                    <a:pt x="414" y="454"/>
                    <a:pt x="414" y="454"/>
                  </a:cubicBezTo>
                  <a:cubicBezTo>
                    <a:pt x="418" y="457"/>
                    <a:pt x="424" y="457"/>
                    <a:pt x="427" y="453"/>
                  </a:cubicBezTo>
                  <a:cubicBezTo>
                    <a:pt x="450" y="430"/>
                    <a:pt x="450" y="430"/>
                    <a:pt x="450" y="430"/>
                  </a:cubicBezTo>
                  <a:cubicBezTo>
                    <a:pt x="454" y="427"/>
                    <a:pt x="454" y="421"/>
                    <a:pt x="451" y="416"/>
                  </a:cubicBezTo>
                  <a:cubicBezTo>
                    <a:pt x="422" y="380"/>
                    <a:pt x="422" y="380"/>
                    <a:pt x="422" y="380"/>
                  </a:cubicBezTo>
                  <a:cubicBezTo>
                    <a:pt x="425" y="375"/>
                    <a:pt x="428" y="371"/>
                    <a:pt x="431" y="366"/>
                  </a:cubicBezTo>
                  <a:cubicBezTo>
                    <a:pt x="477" y="379"/>
                    <a:pt x="477" y="379"/>
                    <a:pt x="477" y="379"/>
                  </a:cubicBezTo>
                  <a:cubicBezTo>
                    <a:pt x="482" y="381"/>
                    <a:pt x="488" y="378"/>
                    <a:pt x="489" y="374"/>
                  </a:cubicBezTo>
                  <a:cubicBezTo>
                    <a:pt x="502" y="344"/>
                    <a:pt x="502" y="344"/>
                    <a:pt x="502" y="344"/>
                  </a:cubicBezTo>
                  <a:cubicBezTo>
                    <a:pt x="504" y="340"/>
                    <a:pt x="502" y="334"/>
                    <a:pt x="498" y="331"/>
                  </a:cubicBezTo>
                  <a:cubicBezTo>
                    <a:pt x="456" y="306"/>
                    <a:pt x="456" y="306"/>
                    <a:pt x="456" y="306"/>
                  </a:cubicBezTo>
                  <a:cubicBezTo>
                    <a:pt x="457" y="301"/>
                    <a:pt x="458" y="296"/>
                    <a:pt x="459" y="291"/>
                  </a:cubicBezTo>
                  <a:cubicBezTo>
                    <a:pt x="507" y="285"/>
                    <a:pt x="507" y="285"/>
                    <a:pt x="507" y="285"/>
                  </a:cubicBezTo>
                  <a:cubicBezTo>
                    <a:pt x="512" y="284"/>
                    <a:pt x="516" y="279"/>
                    <a:pt x="516" y="275"/>
                  </a:cubicBezTo>
                  <a:lnTo>
                    <a:pt x="515" y="242"/>
                  </a:lnTo>
                  <a:close/>
                  <a:moveTo>
                    <a:pt x="258" y="431"/>
                  </a:moveTo>
                  <a:cubicBezTo>
                    <a:pt x="163" y="431"/>
                    <a:pt x="86" y="354"/>
                    <a:pt x="86" y="259"/>
                  </a:cubicBezTo>
                  <a:cubicBezTo>
                    <a:pt x="86" y="164"/>
                    <a:pt x="163" y="87"/>
                    <a:pt x="258" y="87"/>
                  </a:cubicBezTo>
                  <a:cubicBezTo>
                    <a:pt x="353" y="87"/>
                    <a:pt x="430" y="164"/>
                    <a:pt x="430" y="259"/>
                  </a:cubicBezTo>
                  <a:cubicBezTo>
                    <a:pt x="430" y="354"/>
                    <a:pt x="353" y="431"/>
                    <a:pt x="258" y="431"/>
                  </a:cubicBez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en-US" sz="1350" dirty="0">
                <a:latin typeface="微软雅黑" panose="020B0503020204020204" pitchFamily="34" charset="-122"/>
              </a:endParaRPr>
            </a:p>
          </p:txBody>
        </p:sp>
        <p:sp>
          <p:nvSpPr>
            <p:cNvPr id="11" name="Freeform 18"/>
            <p:cNvSpPr>
              <a:spLocks noEditPoints="1"/>
            </p:cNvSpPr>
            <p:nvPr/>
          </p:nvSpPr>
          <p:spPr bwMode="auto">
            <a:xfrm flipH="1">
              <a:off x="18286644" y="3004491"/>
              <a:ext cx="1974801" cy="1972128"/>
            </a:xfrm>
            <a:custGeom>
              <a:avLst/>
              <a:gdLst>
                <a:gd name="T0" fmla="*/ 330 w 376"/>
                <a:gd name="T1" fmla="*/ 303 h 376"/>
                <a:gd name="T2" fmla="*/ 309 w 376"/>
                <a:gd name="T3" fmla="*/ 276 h 376"/>
                <a:gd name="T4" fmla="*/ 325 w 376"/>
                <a:gd name="T5" fmla="*/ 246 h 376"/>
                <a:gd name="T6" fmla="*/ 335 w 376"/>
                <a:gd name="T7" fmla="*/ 209 h 376"/>
                <a:gd name="T8" fmla="*/ 369 w 376"/>
                <a:gd name="T9" fmla="*/ 204 h 376"/>
                <a:gd name="T10" fmla="*/ 376 w 376"/>
                <a:gd name="T11" fmla="*/ 197 h 376"/>
                <a:gd name="T12" fmla="*/ 375 w 376"/>
                <a:gd name="T13" fmla="*/ 173 h 376"/>
                <a:gd name="T14" fmla="*/ 368 w 376"/>
                <a:gd name="T15" fmla="*/ 166 h 376"/>
                <a:gd name="T16" fmla="*/ 333 w 376"/>
                <a:gd name="T17" fmla="*/ 162 h 376"/>
                <a:gd name="T18" fmla="*/ 307 w 376"/>
                <a:gd name="T19" fmla="*/ 104 h 376"/>
                <a:gd name="T20" fmla="*/ 332 w 376"/>
                <a:gd name="T21" fmla="*/ 75 h 376"/>
                <a:gd name="T22" fmla="*/ 332 w 376"/>
                <a:gd name="T23" fmla="*/ 65 h 376"/>
                <a:gd name="T24" fmla="*/ 315 w 376"/>
                <a:gd name="T25" fmla="*/ 48 h 376"/>
                <a:gd name="T26" fmla="*/ 305 w 376"/>
                <a:gd name="T27" fmla="*/ 47 h 376"/>
                <a:gd name="T28" fmla="*/ 273 w 376"/>
                <a:gd name="T29" fmla="*/ 71 h 376"/>
                <a:gd name="T30" fmla="*/ 273 w 376"/>
                <a:gd name="T31" fmla="*/ 71 h 376"/>
                <a:gd name="T32" fmla="*/ 244 w 376"/>
                <a:gd name="T33" fmla="*/ 55 h 376"/>
                <a:gd name="T34" fmla="*/ 215 w 376"/>
                <a:gd name="T35" fmla="*/ 47 h 376"/>
                <a:gd name="T36" fmla="*/ 215 w 376"/>
                <a:gd name="T37" fmla="*/ 46 h 376"/>
                <a:gd name="T38" fmla="*/ 208 w 376"/>
                <a:gd name="T39" fmla="*/ 7 h 376"/>
                <a:gd name="T40" fmla="*/ 201 w 376"/>
                <a:gd name="T41" fmla="*/ 0 h 376"/>
                <a:gd name="T42" fmla="*/ 177 w 376"/>
                <a:gd name="T43" fmla="*/ 2 h 376"/>
                <a:gd name="T44" fmla="*/ 170 w 376"/>
                <a:gd name="T45" fmla="*/ 9 h 376"/>
                <a:gd name="T46" fmla="*/ 167 w 376"/>
                <a:gd name="T47" fmla="*/ 46 h 376"/>
                <a:gd name="T48" fmla="*/ 105 w 376"/>
                <a:gd name="T49" fmla="*/ 70 h 376"/>
                <a:gd name="T50" fmla="*/ 75 w 376"/>
                <a:gd name="T51" fmla="*/ 47 h 376"/>
                <a:gd name="T52" fmla="*/ 65 w 376"/>
                <a:gd name="T53" fmla="*/ 47 h 376"/>
                <a:gd name="T54" fmla="*/ 49 w 376"/>
                <a:gd name="T55" fmla="*/ 64 h 376"/>
                <a:gd name="T56" fmla="*/ 48 w 376"/>
                <a:gd name="T57" fmla="*/ 74 h 376"/>
                <a:gd name="T58" fmla="*/ 71 w 376"/>
                <a:gd name="T59" fmla="*/ 103 h 376"/>
                <a:gd name="T60" fmla="*/ 53 w 376"/>
                <a:gd name="T61" fmla="*/ 136 h 376"/>
                <a:gd name="T62" fmla="*/ 44 w 376"/>
                <a:gd name="T63" fmla="*/ 166 h 376"/>
                <a:gd name="T64" fmla="*/ 7 w 376"/>
                <a:gd name="T65" fmla="*/ 172 h 376"/>
                <a:gd name="T66" fmla="*/ 1 w 376"/>
                <a:gd name="T67" fmla="*/ 179 h 376"/>
                <a:gd name="T68" fmla="*/ 1 w 376"/>
                <a:gd name="T69" fmla="*/ 203 h 376"/>
                <a:gd name="T70" fmla="*/ 8 w 376"/>
                <a:gd name="T71" fmla="*/ 210 h 376"/>
                <a:gd name="T72" fmla="*/ 44 w 376"/>
                <a:gd name="T73" fmla="*/ 214 h 376"/>
                <a:gd name="T74" fmla="*/ 70 w 376"/>
                <a:gd name="T75" fmla="*/ 278 h 376"/>
                <a:gd name="T76" fmla="*/ 49 w 376"/>
                <a:gd name="T77" fmla="*/ 305 h 376"/>
                <a:gd name="T78" fmla="*/ 50 w 376"/>
                <a:gd name="T79" fmla="*/ 314 h 376"/>
                <a:gd name="T80" fmla="*/ 66 w 376"/>
                <a:gd name="T81" fmla="*/ 331 h 376"/>
                <a:gd name="T82" fmla="*/ 76 w 376"/>
                <a:gd name="T83" fmla="*/ 332 h 376"/>
                <a:gd name="T84" fmla="*/ 103 w 376"/>
                <a:gd name="T85" fmla="*/ 311 h 376"/>
                <a:gd name="T86" fmla="*/ 134 w 376"/>
                <a:gd name="T87" fmla="*/ 327 h 376"/>
                <a:gd name="T88" fmla="*/ 164 w 376"/>
                <a:gd name="T89" fmla="*/ 336 h 376"/>
                <a:gd name="T90" fmla="*/ 169 w 376"/>
                <a:gd name="T91" fmla="*/ 369 h 376"/>
                <a:gd name="T92" fmla="*/ 176 w 376"/>
                <a:gd name="T93" fmla="*/ 376 h 376"/>
                <a:gd name="T94" fmla="*/ 200 w 376"/>
                <a:gd name="T95" fmla="*/ 376 h 376"/>
                <a:gd name="T96" fmla="*/ 207 w 376"/>
                <a:gd name="T97" fmla="*/ 369 h 376"/>
                <a:gd name="T98" fmla="*/ 211 w 376"/>
                <a:gd name="T99" fmla="*/ 336 h 376"/>
                <a:gd name="T100" fmla="*/ 276 w 376"/>
                <a:gd name="T101" fmla="*/ 309 h 376"/>
                <a:gd name="T102" fmla="*/ 303 w 376"/>
                <a:gd name="T103" fmla="*/ 330 h 376"/>
                <a:gd name="T104" fmla="*/ 313 w 376"/>
                <a:gd name="T105" fmla="*/ 330 h 376"/>
                <a:gd name="T106" fmla="*/ 330 w 376"/>
                <a:gd name="T107" fmla="*/ 313 h 376"/>
                <a:gd name="T108" fmla="*/ 330 w 376"/>
                <a:gd name="T109" fmla="*/ 303 h 376"/>
                <a:gd name="T110" fmla="*/ 144 w 376"/>
                <a:gd name="T111" fmla="*/ 300 h 376"/>
                <a:gd name="T112" fmla="*/ 80 w 376"/>
                <a:gd name="T113" fmla="*/ 147 h 376"/>
                <a:gd name="T114" fmla="*/ 233 w 376"/>
                <a:gd name="T115" fmla="*/ 82 h 376"/>
                <a:gd name="T116" fmla="*/ 298 w 376"/>
                <a:gd name="T117" fmla="*/ 236 h 376"/>
                <a:gd name="T118" fmla="*/ 144 w 376"/>
                <a:gd name="T119" fmla="*/ 30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6" h="376">
                  <a:moveTo>
                    <a:pt x="330" y="303"/>
                  </a:moveTo>
                  <a:cubicBezTo>
                    <a:pt x="309" y="276"/>
                    <a:pt x="309" y="276"/>
                    <a:pt x="309" y="276"/>
                  </a:cubicBezTo>
                  <a:cubicBezTo>
                    <a:pt x="315" y="267"/>
                    <a:pt x="321" y="257"/>
                    <a:pt x="325" y="246"/>
                  </a:cubicBezTo>
                  <a:cubicBezTo>
                    <a:pt x="330" y="234"/>
                    <a:pt x="333" y="222"/>
                    <a:pt x="335" y="209"/>
                  </a:cubicBezTo>
                  <a:cubicBezTo>
                    <a:pt x="369" y="204"/>
                    <a:pt x="369" y="204"/>
                    <a:pt x="369" y="204"/>
                  </a:cubicBezTo>
                  <a:cubicBezTo>
                    <a:pt x="373" y="203"/>
                    <a:pt x="376" y="200"/>
                    <a:pt x="376" y="197"/>
                  </a:cubicBezTo>
                  <a:cubicBezTo>
                    <a:pt x="375" y="173"/>
                    <a:pt x="375" y="173"/>
                    <a:pt x="375" y="173"/>
                  </a:cubicBezTo>
                  <a:cubicBezTo>
                    <a:pt x="375" y="169"/>
                    <a:pt x="372" y="166"/>
                    <a:pt x="368" y="166"/>
                  </a:cubicBezTo>
                  <a:cubicBezTo>
                    <a:pt x="333" y="162"/>
                    <a:pt x="333" y="162"/>
                    <a:pt x="333" y="162"/>
                  </a:cubicBezTo>
                  <a:cubicBezTo>
                    <a:pt x="329" y="141"/>
                    <a:pt x="320" y="121"/>
                    <a:pt x="307" y="104"/>
                  </a:cubicBezTo>
                  <a:cubicBezTo>
                    <a:pt x="332" y="75"/>
                    <a:pt x="332" y="75"/>
                    <a:pt x="332" y="75"/>
                  </a:cubicBezTo>
                  <a:cubicBezTo>
                    <a:pt x="334" y="72"/>
                    <a:pt x="334" y="68"/>
                    <a:pt x="332" y="65"/>
                  </a:cubicBezTo>
                  <a:cubicBezTo>
                    <a:pt x="315" y="48"/>
                    <a:pt x="315" y="48"/>
                    <a:pt x="315" y="48"/>
                  </a:cubicBezTo>
                  <a:cubicBezTo>
                    <a:pt x="313" y="45"/>
                    <a:pt x="309" y="45"/>
                    <a:pt x="305" y="47"/>
                  </a:cubicBezTo>
                  <a:cubicBezTo>
                    <a:pt x="273" y="71"/>
                    <a:pt x="273" y="71"/>
                    <a:pt x="273" y="71"/>
                  </a:cubicBezTo>
                  <a:cubicBezTo>
                    <a:pt x="273" y="71"/>
                    <a:pt x="273" y="71"/>
                    <a:pt x="273" y="71"/>
                  </a:cubicBezTo>
                  <a:cubicBezTo>
                    <a:pt x="264" y="65"/>
                    <a:pt x="255" y="59"/>
                    <a:pt x="244" y="55"/>
                  </a:cubicBezTo>
                  <a:cubicBezTo>
                    <a:pt x="235" y="51"/>
                    <a:pt x="225" y="48"/>
                    <a:pt x="215" y="47"/>
                  </a:cubicBezTo>
                  <a:cubicBezTo>
                    <a:pt x="215" y="46"/>
                    <a:pt x="215" y="46"/>
                    <a:pt x="215" y="46"/>
                  </a:cubicBezTo>
                  <a:cubicBezTo>
                    <a:pt x="208" y="7"/>
                    <a:pt x="208" y="7"/>
                    <a:pt x="208" y="7"/>
                  </a:cubicBezTo>
                  <a:cubicBezTo>
                    <a:pt x="208" y="3"/>
                    <a:pt x="204" y="0"/>
                    <a:pt x="201" y="0"/>
                  </a:cubicBezTo>
                  <a:cubicBezTo>
                    <a:pt x="177" y="2"/>
                    <a:pt x="177" y="2"/>
                    <a:pt x="177" y="2"/>
                  </a:cubicBezTo>
                  <a:cubicBezTo>
                    <a:pt x="173" y="1"/>
                    <a:pt x="170" y="5"/>
                    <a:pt x="170" y="9"/>
                  </a:cubicBezTo>
                  <a:cubicBezTo>
                    <a:pt x="167" y="46"/>
                    <a:pt x="167" y="46"/>
                    <a:pt x="167" y="46"/>
                  </a:cubicBezTo>
                  <a:cubicBezTo>
                    <a:pt x="145" y="49"/>
                    <a:pt x="124" y="57"/>
                    <a:pt x="105" y="70"/>
                  </a:cubicBezTo>
                  <a:cubicBezTo>
                    <a:pt x="75" y="47"/>
                    <a:pt x="75" y="47"/>
                    <a:pt x="75" y="47"/>
                  </a:cubicBezTo>
                  <a:cubicBezTo>
                    <a:pt x="72" y="44"/>
                    <a:pt x="68" y="44"/>
                    <a:pt x="65" y="47"/>
                  </a:cubicBezTo>
                  <a:cubicBezTo>
                    <a:pt x="49" y="64"/>
                    <a:pt x="49" y="64"/>
                    <a:pt x="49" y="64"/>
                  </a:cubicBezTo>
                  <a:cubicBezTo>
                    <a:pt x="46" y="66"/>
                    <a:pt x="46" y="71"/>
                    <a:pt x="48" y="74"/>
                  </a:cubicBezTo>
                  <a:cubicBezTo>
                    <a:pt x="71" y="103"/>
                    <a:pt x="71" y="103"/>
                    <a:pt x="71" y="103"/>
                  </a:cubicBezTo>
                  <a:cubicBezTo>
                    <a:pt x="64" y="113"/>
                    <a:pt x="58" y="124"/>
                    <a:pt x="53" y="136"/>
                  </a:cubicBezTo>
                  <a:cubicBezTo>
                    <a:pt x="49" y="146"/>
                    <a:pt x="46" y="156"/>
                    <a:pt x="44" y="166"/>
                  </a:cubicBezTo>
                  <a:cubicBezTo>
                    <a:pt x="7" y="172"/>
                    <a:pt x="7" y="172"/>
                    <a:pt x="7" y="172"/>
                  </a:cubicBezTo>
                  <a:cubicBezTo>
                    <a:pt x="3" y="172"/>
                    <a:pt x="0" y="176"/>
                    <a:pt x="1" y="179"/>
                  </a:cubicBezTo>
                  <a:cubicBezTo>
                    <a:pt x="1" y="203"/>
                    <a:pt x="1" y="203"/>
                    <a:pt x="1" y="203"/>
                  </a:cubicBezTo>
                  <a:cubicBezTo>
                    <a:pt x="1" y="206"/>
                    <a:pt x="4" y="210"/>
                    <a:pt x="8" y="210"/>
                  </a:cubicBezTo>
                  <a:cubicBezTo>
                    <a:pt x="44" y="214"/>
                    <a:pt x="44" y="214"/>
                    <a:pt x="44" y="214"/>
                  </a:cubicBezTo>
                  <a:cubicBezTo>
                    <a:pt x="47" y="237"/>
                    <a:pt x="56" y="259"/>
                    <a:pt x="70" y="278"/>
                  </a:cubicBezTo>
                  <a:cubicBezTo>
                    <a:pt x="49" y="305"/>
                    <a:pt x="49" y="305"/>
                    <a:pt x="49" y="305"/>
                  </a:cubicBezTo>
                  <a:cubicBezTo>
                    <a:pt x="47" y="308"/>
                    <a:pt x="47" y="312"/>
                    <a:pt x="50" y="314"/>
                  </a:cubicBezTo>
                  <a:cubicBezTo>
                    <a:pt x="66" y="331"/>
                    <a:pt x="66" y="331"/>
                    <a:pt x="66" y="331"/>
                  </a:cubicBezTo>
                  <a:cubicBezTo>
                    <a:pt x="69" y="334"/>
                    <a:pt x="73" y="334"/>
                    <a:pt x="76" y="332"/>
                  </a:cubicBezTo>
                  <a:cubicBezTo>
                    <a:pt x="103" y="311"/>
                    <a:pt x="103" y="311"/>
                    <a:pt x="103" y="311"/>
                  </a:cubicBezTo>
                  <a:cubicBezTo>
                    <a:pt x="113" y="317"/>
                    <a:pt x="123" y="323"/>
                    <a:pt x="134" y="327"/>
                  </a:cubicBezTo>
                  <a:cubicBezTo>
                    <a:pt x="144" y="331"/>
                    <a:pt x="154" y="334"/>
                    <a:pt x="164" y="336"/>
                  </a:cubicBezTo>
                  <a:cubicBezTo>
                    <a:pt x="169" y="369"/>
                    <a:pt x="169" y="369"/>
                    <a:pt x="169" y="369"/>
                  </a:cubicBezTo>
                  <a:cubicBezTo>
                    <a:pt x="170" y="373"/>
                    <a:pt x="173" y="376"/>
                    <a:pt x="176" y="376"/>
                  </a:cubicBezTo>
                  <a:cubicBezTo>
                    <a:pt x="200" y="376"/>
                    <a:pt x="200" y="376"/>
                    <a:pt x="200" y="376"/>
                  </a:cubicBezTo>
                  <a:cubicBezTo>
                    <a:pt x="204" y="376"/>
                    <a:pt x="207" y="373"/>
                    <a:pt x="207" y="369"/>
                  </a:cubicBezTo>
                  <a:cubicBezTo>
                    <a:pt x="211" y="336"/>
                    <a:pt x="211" y="336"/>
                    <a:pt x="211" y="336"/>
                  </a:cubicBezTo>
                  <a:cubicBezTo>
                    <a:pt x="235" y="333"/>
                    <a:pt x="257" y="323"/>
                    <a:pt x="276" y="309"/>
                  </a:cubicBezTo>
                  <a:cubicBezTo>
                    <a:pt x="303" y="330"/>
                    <a:pt x="303" y="330"/>
                    <a:pt x="303" y="330"/>
                  </a:cubicBezTo>
                  <a:cubicBezTo>
                    <a:pt x="306" y="332"/>
                    <a:pt x="310" y="332"/>
                    <a:pt x="313" y="330"/>
                  </a:cubicBezTo>
                  <a:cubicBezTo>
                    <a:pt x="330" y="313"/>
                    <a:pt x="330" y="313"/>
                    <a:pt x="330" y="313"/>
                  </a:cubicBezTo>
                  <a:cubicBezTo>
                    <a:pt x="332" y="310"/>
                    <a:pt x="332" y="306"/>
                    <a:pt x="330" y="303"/>
                  </a:cubicBezTo>
                  <a:close/>
                  <a:moveTo>
                    <a:pt x="144" y="300"/>
                  </a:moveTo>
                  <a:cubicBezTo>
                    <a:pt x="84" y="276"/>
                    <a:pt x="55" y="207"/>
                    <a:pt x="80" y="147"/>
                  </a:cubicBezTo>
                  <a:cubicBezTo>
                    <a:pt x="104" y="86"/>
                    <a:pt x="173" y="57"/>
                    <a:pt x="233" y="82"/>
                  </a:cubicBezTo>
                  <a:cubicBezTo>
                    <a:pt x="294" y="106"/>
                    <a:pt x="323" y="175"/>
                    <a:pt x="298" y="236"/>
                  </a:cubicBezTo>
                  <a:cubicBezTo>
                    <a:pt x="274" y="296"/>
                    <a:pt x="205" y="325"/>
                    <a:pt x="144" y="300"/>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350" dirty="0">
                <a:latin typeface="微软雅黑" panose="020B0503020204020204" pitchFamily="34" charset="-122"/>
              </a:endParaRPr>
            </a:p>
          </p:txBody>
        </p:sp>
        <p:sp>
          <p:nvSpPr>
            <p:cNvPr id="12" name="Freeform 22"/>
            <p:cNvSpPr>
              <a:spLocks noEditPoints="1"/>
            </p:cNvSpPr>
            <p:nvPr/>
          </p:nvSpPr>
          <p:spPr bwMode="auto">
            <a:xfrm flipH="1">
              <a:off x="13195166" y="5191581"/>
              <a:ext cx="1432332" cy="1437676"/>
            </a:xfrm>
            <a:custGeom>
              <a:avLst/>
              <a:gdLst>
                <a:gd name="T0" fmla="*/ 245 w 273"/>
                <a:gd name="T1" fmla="*/ 152 h 274"/>
                <a:gd name="T2" fmla="*/ 239 w 273"/>
                <a:gd name="T3" fmla="*/ 99 h 274"/>
                <a:gd name="T4" fmla="*/ 261 w 273"/>
                <a:gd name="T5" fmla="*/ 77 h 274"/>
                <a:gd name="T6" fmla="*/ 246 w 273"/>
                <a:gd name="T7" fmla="*/ 59 h 274"/>
                <a:gd name="T8" fmla="*/ 184 w 273"/>
                <a:gd name="T9" fmla="*/ 41 h 274"/>
                <a:gd name="T10" fmla="*/ 186 w 273"/>
                <a:gd name="T11" fmla="*/ 7 h 274"/>
                <a:gd name="T12" fmla="*/ 163 w 273"/>
                <a:gd name="T13" fmla="*/ 4 h 274"/>
                <a:gd name="T14" fmla="*/ 150 w 273"/>
                <a:gd name="T15" fmla="*/ 31 h 274"/>
                <a:gd name="T16" fmla="*/ 104 w 273"/>
                <a:gd name="T17" fmla="*/ 35 h 274"/>
                <a:gd name="T18" fmla="*/ 86 w 273"/>
                <a:gd name="T19" fmla="*/ 12 h 274"/>
                <a:gd name="T20" fmla="*/ 63 w 273"/>
                <a:gd name="T21" fmla="*/ 19 h 274"/>
                <a:gd name="T22" fmla="*/ 72 w 273"/>
                <a:gd name="T23" fmla="*/ 51 h 274"/>
                <a:gd name="T24" fmla="*/ 13 w 273"/>
                <a:gd name="T25" fmla="*/ 84 h 274"/>
                <a:gd name="T26" fmla="*/ 1 w 273"/>
                <a:gd name="T27" fmla="*/ 105 h 274"/>
                <a:gd name="T28" fmla="*/ 30 w 273"/>
                <a:gd name="T29" fmla="*/ 123 h 274"/>
                <a:gd name="T30" fmla="*/ 34 w 273"/>
                <a:gd name="T31" fmla="*/ 173 h 274"/>
                <a:gd name="T32" fmla="*/ 11 w 273"/>
                <a:gd name="T33" fmla="*/ 197 h 274"/>
                <a:gd name="T34" fmla="*/ 26 w 273"/>
                <a:gd name="T35" fmla="*/ 214 h 274"/>
                <a:gd name="T36" fmla="*/ 90 w 273"/>
                <a:gd name="T37" fmla="*/ 237 h 274"/>
                <a:gd name="T38" fmla="*/ 90 w 273"/>
                <a:gd name="T39" fmla="*/ 268 h 274"/>
                <a:gd name="T40" fmla="*/ 113 w 273"/>
                <a:gd name="T41" fmla="*/ 270 h 274"/>
                <a:gd name="T42" fmla="*/ 149 w 273"/>
                <a:gd name="T43" fmla="*/ 247 h 274"/>
                <a:gd name="T44" fmla="*/ 187 w 273"/>
                <a:gd name="T45" fmla="*/ 262 h 274"/>
                <a:gd name="T46" fmla="*/ 209 w 273"/>
                <a:gd name="T47" fmla="*/ 255 h 274"/>
                <a:gd name="T48" fmla="*/ 203 w 273"/>
                <a:gd name="T49" fmla="*/ 226 h 274"/>
                <a:gd name="T50" fmla="*/ 260 w 273"/>
                <a:gd name="T51" fmla="*/ 189 h 274"/>
                <a:gd name="T52" fmla="*/ 272 w 273"/>
                <a:gd name="T53" fmla="*/ 169 h 274"/>
                <a:gd name="T54" fmla="*/ 146 w 273"/>
                <a:gd name="T55" fmla="*/ 215 h 274"/>
                <a:gd name="T56" fmla="*/ 129 w 273"/>
                <a:gd name="T57" fmla="*/ 62 h 274"/>
                <a:gd name="T58" fmla="*/ 146 w 273"/>
                <a:gd name="T59" fmla="*/ 215 h 274"/>
                <a:gd name="T60" fmla="*/ 115 w 273"/>
                <a:gd name="T61" fmla="*/ 141 h 274"/>
                <a:gd name="T62" fmla="*/ 160 w 273"/>
                <a:gd name="T63" fmla="*/ 13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3" h="274">
                  <a:moveTo>
                    <a:pt x="269" y="162"/>
                  </a:moveTo>
                  <a:cubicBezTo>
                    <a:pt x="245" y="152"/>
                    <a:pt x="245" y="152"/>
                    <a:pt x="245" y="152"/>
                  </a:cubicBezTo>
                  <a:cubicBezTo>
                    <a:pt x="246" y="144"/>
                    <a:pt x="246" y="135"/>
                    <a:pt x="245" y="127"/>
                  </a:cubicBezTo>
                  <a:cubicBezTo>
                    <a:pt x="244" y="117"/>
                    <a:pt x="242" y="108"/>
                    <a:pt x="239" y="99"/>
                  </a:cubicBezTo>
                  <a:cubicBezTo>
                    <a:pt x="259" y="84"/>
                    <a:pt x="259" y="84"/>
                    <a:pt x="259" y="84"/>
                  </a:cubicBezTo>
                  <a:cubicBezTo>
                    <a:pt x="262" y="82"/>
                    <a:pt x="262" y="79"/>
                    <a:pt x="261" y="77"/>
                  </a:cubicBezTo>
                  <a:cubicBezTo>
                    <a:pt x="252" y="61"/>
                    <a:pt x="252" y="61"/>
                    <a:pt x="252" y="61"/>
                  </a:cubicBezTo>
                  <a:cubicBezTo>
                    <a:pt x="251" y="59"/>
                    <a:pt x="248" y="58"/>
                    <a:pt x="246" y="59"/>
                  </a:cubicBezTo>
                  <a:cubicBezTo>
                    <a:pt x="221" y="69"/>
                    <a:pt x="221" y="69"/>
                    <a:pt x="221" y="69"/>
                  </a:cubicBezTo>
                  <a:cubicBezTo>
                    <a:pt x="211" y="57"/>
                    <a:pt x="198" y="47"/>
                    <a:pt x="184" y="41"/>
                  </a:cubicBezTo>
                  <a:cubicBezTo>
                    <a:pt x="190" y="13"/>
                    <a:pt x="190" y="13"/>
                    <a:pt x="190" y="13"/>
                  </a:cubicBezTo>
                  <a:cubicBezTo>
                    <a:pt x="190" y="10"/>
                    <a:pt x="189" y="7"/>
                    <a:pt x="186" y="7"/>
                  </a:cubicBezTo>
                  <a:cubicBezTo>
                    <a:pt x="170" y="1"/>
                    <a:pt x="170" y="1"/>
                    <a:pt x="170" y="1"/>
                  </a:cubicBezTo>
                  <a:cubicBezTo>
                    <a:pt x="167" y="0"/>
                    <a:pt x="164" y="1"/>
                    <a:pt x="163" y="4"/>
                  </a:cubicBezTo>
                  <a:cubicBezTo>
                    <a:pt x="150" y="30"/>
                    <a:pt x="150" y="30"/>
                    <a:pt x="150" y="30"/>
                  </a:cubicBezTo>
                  <a:cubicBezTo>
                    <a:pt x="150" y="31"/>
                    <a:pt x="150" y="31"/>
                    <a:pt x="150" y="31"/>
                  </a:cubicBezTo>
                  <a:cubicBezTo>
                    <a:pt x="142" y="30"/>
                    <a:pt x="134" y="30"/>
                    <a:pt x="126" y="30"/>
                  </a:cubicBezTo>
                  <a:cubicBezTo>
                    <a:pt x="118" y="31"/>
                    <a:pt x="111" y="33"/>
                    <a:pt x="104" y="35"/>
                  </a:cubicBezTo>
                  <a:cubicBezTo>
                    <a:pt x="104" y="35"/>
                    <a:pt x="104" y="35"/>
                    <a:pt x="104" y="35"/>
                  </a:cubicBezTo>
                  <a:cubicBezTo>
                    <a:pt x="86" y="12"/>
                    <a:pt x="86" y="12"/>
                    <a:pt x="86" y="12"/>
                  </a:cubicBezTo>
                  <a:cubicBezTo>
                    <a:pt x="84" y="9"/>
                    <a:pt x="81" y="9"/>
                    <a:pt x="78" y="10"/>
                  </a:cubicBezTo>
                  <a:cubicBezTo>
                    <a:pt x="63" y="19"/>
                    <a:pt x="63" y="19"/>
                    <a:pt x="63" y="19"/>
                  </a:cubicBezTo>
                  <a:cubicBezTo>
                    <a:pt x="61" y="20"/>
                    <a:pt x="60" y="23"/>
                    <a:pt x="61" y="26"/>
                  </a:cubicBezTo>
                  <a:cubicBezTo>
                    <a:pt x="72" y="51"/>
                    <a:pt x="72" y="51"/>
                    <a:pt x="72" y="51"/>
                  </a:cubicBezTo>
                  <a:cubicBezTo>
                    <a:pt x="59" y="61"/>
                    <a:pt x="48" y="74"/>
                    <a:pt x="41" y="89"/>
                  </a:cubicBezTo>
                  <a:cubicBezTo>
                    <a:pt x="13" y="84"/>
                    <a:pt x="13" y="84"/>
                    <a:pt x="13" y="84"/>
                  </a:cubicBezTo>
                  <a:cubicBezTo>
                    <a:pt x="10" y="84"/>
                    <a:pt x="7" y="85"/>
                    <a:pt x="7" y="88"/>
                  </a:cubicBezTo>
                  <a:cubicBezTo>
                    <a:pt x="1" y="105"/>
                    <a:pt x="1" y="105"/>
                    <a:pt x="1" y="105"/>
                  </a:cubicBezTo>
                  <a:cubicBezTo>
                    <a:pt x="0" y="107"/>
                    <a:pt x="2" y="110"/>
                    <a:pt x="4" y="111"/>
                  </a:cubicBezTo>
                  <a:cubicBezTo>
                    <a:pt x="30" y="123"/>
                    <a:pt x="30" y="123"/>
                    <a:pt x="30" y="123"/>
                  </a:cubicBezTo>
                  <a:cubicBezTo>
                    <a:pt x="29" y="132"/>
                    <a:pt x="28" y="141"/>
                    <a:pt x="29" y="150"/>
                  </a:cubicBezTo>
                  <a:cubicBezTo>
                    <a:pt x="30" y="158"/>
                    <a:pt x="32" y="166"/>
                    <a:pt x="34" y="173"/>
                  </a:cubicBezTo>
                  <a:cubicBezTo>
                    <a:pt x="12" y="190"/>
                    <a:pt x="12" y="190"/>
                    <a:pt x="12" y="190"/>
                  </a:cubicBezTo>
                  <a:cubicBezTo>
                    <a:pt x="10" y="191"/>
                    <a:pt x="9" y="194"/>
                    <a:pt x="11" y="197"/>
                  </a:cubicBezTo>
                  <a:cubicBezTo>
                    <a:pt x="19" y="212"/>
                    <a:pt x="19" y="212"/>
                    <a:pt x="19" y="212"/>
                  </a:cubicBezTo>
                  <a:cubicBezTo>
                    <a:pt x="20" y="214"/>
                    <a:pt x="23" y="215"/>
                    <a:pt x="26" y="214"/>
                  </a:cubicBezTo>
                  <a:cubicBezTo>
                    <a:pt x="51" y="204"/>
                    <a:pt x="51" y="204"/>
                    <a:pt x="51" y="204"/>
                  </a:cubicBezTo>
                  <a:cubicBezTo>
                    <a:pt x="61" y="218"/>
                    <a:pt x="75" y="229"/>
                    <a:pt x="90" y="237"/>
                  </a:cubicBezTo>
                  <a:cubicBezTo>
                    <a:pt x="86" y="261"/>
                    <a:pt x="86" y="261"/>
                    <a:pt x="86" y="261"/>
                  </a:cubicBezTo>
                  <a:cubicBezTo>
                    <a:pt x="85" y="264"/>
                    <a:pt x="87" y="267"/>
                    <a:pt x="90" y="268"/>
                  </a:cubicBezTo>
                  <a:cubicBezTo>
                    <a:pt x="107" y="273"/>
                    <a:pt x="107" y="273"/>
                    <a:pt x="107" y="273"/>
                  </a:cubicBezTo>
                  <a:cubicBezTo>
                    <a:pt x="109" y="274"/>
                    <a:pt x="112" y="272"/>
                    <a:pt x="113" y="270"/>
                  </a:cubicBezTo>
                  <a:cubicBezTo>
                    <a:pt x="123" y="246"/>
                    <a:pt x="123" y="246"/>
                    <a:pt x="123" y="246"/>
                  </a:cubicBezTo>
                  <a:cubicBezTo>
                    <a:pt x="132" y="247"/>
                    <a:pt x="140" y="248"/>
                    <a:pt x="149" y="247"/>
                  </a:cubicBezTo>
                  <a:cubicBezTo>
                    <a:pt x="157" y="246"/>
                    <a:pt x="165" y="244"/>
                    <a:pt x="172" y="242"/>
                  </a:cubicBezTo>
                  <a:cubicBezTo>
                    <a:pt x="187" y="262"/>
                    <a:pt x="187" y="262"/>
                    <a:pt x="187" y="262"/>
                  </a:cubicBezTo>
                  <a:cubicBezTo>
                    <a:pt x="189" y="264"/>
                    <a:pt x="192" y="265"/>
                    <a:pt x="194" y="263"/>
                  </a:cubicBezTo>
                  <a:cubicBezTo>
                    <a:pt x="209" y="255"/>
                    <a:pt x="209" y="255"/>
                    <a:pt x="209" y="255"/>
                  </a:cubicBezTo>
                  <a:cubicBezTo>
                    <a:pt x="212" y="254"/>
                    <a:pt x="213" y="251"/>
                    <a:pt x="212" y="248"/>
                  </a:cubicBezTo>
                  <a:cubicBezTo>
                    <a:pt x="203" y="226"/>
                    <a:pt x="203" y="226"/>
                    <a:pt x="203" y="226"/>
                  </a:cubicBezTo>
                  <a:cubicBezTo>
                    <a:pt x="217" y="215"/>
                    <a:pt x="228" y="201"/>
                    <a:pt x="236" y="185"/>
                  </a:cubicBezTo>
                  <a:cubicBezTo>
                    <a:pt x="260" y="189"/>
                    <a:pt x="260" y="189"/>
                    <a:pt x="260" y="189"/>
                  </a:cubicBezTo>
                  <a:cubicBezTo>
                    <a:pt x="263" y="190"/>
                    <a:pt x="266" y="188"/>
                    <a:pt x="266" y="185"/>
                  </a:cubicBezTo>
                  <a:cubicBezTo>
                    <a:pt x="272" y="169"/>
                    <a:pt x="272" y="169"/>
                    <a:pt x="272" y="169"/>
                  </a:cubicBezTo>
                  <a:cubicBezTo>
                    <a:pt x="273" y="166"/>
                    <a:pt x="271" y="163"/>
                    <a:pt x="269" y="162"/>
                  </a:cubicBezTo>
                  <a:close/>
                  <a:moveTo>
                    <a:pt x="146" y="215"/>
                  </a:moveTo>
                  <a:cubicBezTo>
                    <a:pt x="103" y="220"/>
                    <a:pt x="65" y="189"/>
                    <a:pt x="61" y="147"/>
                  </a:cubicBezTo>
                  <a:cubicBezTo>
                    <a:pt x="56" y="105"/>
                    <a:pt x="87" y="67"/>
                    <a:pt x="129" y="62"/>
                  </a:cubicBezTo>
                  <a:cubicBezTo>
                    <a:pt x="171" y="58"/>
                    <a:pt x="209" y="88"/>
                    <a:pt x="214" y="130"/>
                  </a:cubicBezTo>
                  <a:cubicBezTo>
                    <a:pt x="218" y="173"/>
                    <a:pt x="188" y="210"/>
                    <a:pt x="146" y="215"/>
                  </a:cubicBezTo>
                  <a:close/>
                  <a:moveTo>
                    <a:pt x="140" y="161"/>
                  </a:moveTo>
                  <a:cubicBezTo>
                    <a:pt x="127" y="162"/>
                    <a:pt x="116" y="153"/>
                    <a:pt x="115" y="141"/>
                  </a:cubicBezTo>
                  <a:cubicBezTo>
                    <a:pt x="114" y="129"/>
                    <a:pt x="123" y="117"/>
                    <a:pt x="135" y="116"/>
                  </a:cubicBezTo>
                  <a:cubicBezTo>
                    <a:pt x="147" y="115"/>
                    <a:pt x="159" y="124"/>
                    <a:pt x="160" y="136"/>
                  </a:cubicBezTo>
                  <a:cubicBezTo>
                    <a:pt x="161" y="149"/>
                    <a:pt x="152" y="160"/>
                    <a:pt x="140" y="16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en-US" sz="1350" dirty="0">
                <a:latin typeface="微软雅黑" panose="020B0503020204020204" pitchFamily="34" charset="-122"/>
              </a:endParaRPr>
            </a:p>
          </p:txBody>
        </p:sp>
        <p:sp>
          <p:nvSpPr>
            <p:cNvPr id="13" name="Freeform 25"/>
            <p:cNvSpPr>
              <a:spLocks noEditPoints="1"/>
            </p:cNvSpPr>
            <p:nvPr/>
          </p:nvSpPr>
          <p:spPr bwMode="auto">
            <a:xfrm flipH="1">
              <a:off x="19705614" y="4720082"/>
              <a:ext cx="1416298" cy="1426988"/>
            </a:xfrm>
            <a:custGeom>
              <a:avLst/>
              <a:gdLst>
                <a:gd name="T0" fmla="*/ 244 w 270"/>
                <a:gd name="T1" fmla="*/ 160 h 272"/>
                <a:gd name="T2" fmla="*/ 242 w 270"/>
                <a:gd name="T3" fmla="*/ 106 h 272"/>
                <a:gd name="T4" fmla="*/ 266 w 270"/>
                <a:gd name="T5" fmla="*/ 85 h 272"/>
                <a:gd name="T6" fmla="*/ 252 w 270"/>
                <a:gd name="T7" fmla="*/ 66 h 272"/>
                <a:gd name="T8" fmla="*/ 192 w 270"/>
                <a:gd name="T9" fmla="*/ 42 h 272"/>
                <a:gd name="T10" fmla="*/ 197 w 270"/>
                <a:gd name="T11" fmla="*/ 8 h 272"/>
                <a:gd name="T12" fmla="*/ 173 w 270"/>
                <a:gd name="T13" fmla="*/ 4 h 272"/>
                <a:gd name="T14" fmla="*/ 158 w 270"/>
                <a:gd name="T15" fmla="*/ 29 h 272"/>
                <a:gd name="T16" fmla="*/ 111 w 270"/>
                <a:gd name="T17" fmla="*/ 30 h 272"/>
                <a:gd name="T18" fmla="*/ 94 w 270"/>
                <a:gd name="T19" fmla="*/ 5 h 272"/>
                <a:gd name="T20" fmla="*/ 71 w 270"/>
                <a:gd name="T21" fmla="*/ 10 h 272"/>
                <a:gd name="T22" fmla="*/ 78 w 270"/>
                <a:gd name="T23" fmla="*/ 44 h 272"/>
                <a:gd name="T24" fmla="*/ 15 w 270"/>
                <a:gd name="T25" fmla="*/ 72 h 272"/>
                <a:gd name="T26" fmla="*/ 1 w 270"/>
                <a:gd name="T27" fmla="*/ 92 h 272"/>
                <a:gd name="T28" fmla="*/ 28 w 270"/>
                <a:gd name="T29" fmla="*/ 112 h 272"/>
                <a:gd name="T30" fmla="*/ 29 w 270"/>
                <a:gd name="T31" fmla="*/ 164 h 272"/>
                <a:gd name="T32" fmla="*/ 3 w 270"/>
                <a:gd name="T33" fmla="*/ 185 h 272"/>
                <a:gd name="T34" fmla="*/ 17 w 270"/>
                <a:gd name="T35" fmla="*/ 204 h 272"/>
                <a:gd name="T36" fmla="*/ 80 w 270"/>
                <a:gd name="T37" fmla="*/ 232 h 272"/>
                <a:gd name="T38" fmla="*/ 77 w 270"/>
                <a:gd name="T39" fmla="*/ 264 h 272"/>
                <a:gd name="T40" fmla="*/ 100 w 270"/>
                <a:gd name="T41" fmla="*/ 268 h 272"/>
                <a:gd name="T42" fmla="*/ 138 w 270"/>
                <a:gd name="T43" fmla="*/ 248 h 272"/>
                <a:gd name="T44" fmla="*/ 175 w 270"/>
                <a:gd name="T45" fmla="*/ 266 h 272"/>
                <a:gd name="T46" fmla="*/ 199 w 270"/>
                <a:gd name="T47" fmla="*/ 261 h 272"/>
                <a:gd name="T48" fmla="*/ 194 w 270"/>
                <a:gd name="T49" fmla="*/ 231 h 272"/>
                <a:gd name="T50" fmla="*/ 256 w 270"/>
                <a:gd name="T51" fmla="*/ 199 h 272"/>
                <a:gd name="T52" fmla="*/ 269 w 270"/>
                <a:gd name="T53" fmla="*/ 179 h 272"/>
                <a:gd name="T54" fmla="*/ 138 w 270"/>
                <a:gd name="T55" fmla="*/ 215 h 272"/>
                <a:gd name="T56" fmla="*/ 134 w 270"/>
                <a:gd name="T57" fmla="*/ 59 h 272"/>
                <a:gd name="T58" fmla="*/ 138 w 270"/>
                <a:gd name="T59" fmla="*/ 215 h 272"/>
                <a:gd name="T60" fmla="*/ 97 w 270"/>
                <a:gd name="T61" fmla="*/ 138 h 272"/>
                <a:gd name="T62" fmla="*/ 174 w 270"/>
                <a:gd name="T63"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272">
                  <a:moveTo>
                    <a:pt x="267" y="172"/>
                  </a:moveTo>
                  <a:cubicBezTo>
                    <a:pt x="244" y="160"/>
                    <a:pt x="244" y="160"/>
                    <a:pt x="244" y="160"/>
                  </a:cubicBezTo>
                  <a:cubicBezTo>
                    <a:pt x="246" y="152"/>
                    <a:pt x="246" y="143"/>
                    <a:pt x="246" y="135"/>
                  </a:cubicBezTo>
                  <a:cubicBezTo>
                    <a:pt x="246" y="125"/>
                    <a:pt x="244" y="115"/>
                    <a:pt x="242" y="106"/>
                  </a:cubicBezTo>
                  <a:cubicBezTo>
                    <a:pt x="264" y="92"/>
                    <a:pt x="264" y="92"/>
                    <a:pt x="264" y="92"/>
                  </a:cubicBezTo>
                  <a:cubicBezTo>
                    <a:pt x="266" y="91"/>
                    <a:pt x="267" y="88"/>
                    <a:pt x="266" y="85"/>
                  </a:cubicBezTo>
                  <a:cubicBezTo>
                    <a:pt x="259" y="69"/>
                    <a:pt x="259" y="69"/>
                    <a:pt x="259" y="69"/>
                  </a:cubicBezTo>
                  <a:cubicBezTo>
                    <a:pt x="258" y="67"/>
                    <a:pt x="255" y="65"/>
                    <a:pt x="252" y="66"/>
                  </a:cubicBezTo>
                  <a:cubicBezTo>
                    <a:pt x="226" y="74"/>
                    <a:pt x="226" y="74"/>
                    <a:pt x="226" y="74"/>
                  </a:cubicBezTo>
                  <a:cubicBezTo>
                    <a:pt x="217" y="61"/>
                    <a:pt x="205" y="50"/>
                    <a:pt x="192" y="42"/>
                  </a:cubicBezTo>
                  <a:cubicBezTo>
                    <a:pt x="200" y="15"/>
                    <a:pt x="200" y="15"/>
                    <a:pt x="200" y="15"/>
                  </a:cubicBezTo>
                  <a:cubicBezTo>
                    <a:pt x="200" y="12"/>
                    <a:pt x="199" y="9"/>
                    <a:pt x="197" y="8"/>
                  </a:cubicBezTo>
                  <a:cubicBezTo>
                    <a:pt x="180" y="1"/>
                    <a:pt x="180" y="1"/>
                    <a:pt x="180" y="1"/>
                  </a:cubicBezTo>
                  <a:cubicBezTo>
                    <a:pt x="178" y="0"/>
                    <a:pt x="175" y="1"/>
                    <a:pt x="173" y="4"/>
                  </a:cubicBezTo>
                  <a:cubicBezTo>
                    <a:pt x="158" y="29"/>
                    <a:pt x="158" y="29"/>
                    <a:pt x="158" y="29"/>
                  </a:cubicBezTo>
                  <a:cubicBezTo>
                    <a:pt x="158" y="29"/>
                    <a:pt x="158" y="29"/>
                    <a:pt x="158" y="29"/>
                  </a:cubicBezTo>
                  <a:cubicBezTo>
                    <a:pt x="150" y="28"/>
                    <a:pt x="142" y="27"/>
                    <a:pt x="133" y="27"/>
                  </a:cubicBezTo>
                  <a:cubicBezTo>
                    <a:pt x="126" y="27"/>
                    <a:pt x="118" y="28"/>
                    <a:pt x="111" y="30"/>
                  </a:cubicBezTo>
                  <a:cubicBezTo>
                    <a:pt x="111" y="29"/>
                    <a:pt x="111" y="29"/>
                    <a:pt x="111" y="29"/>
                  </a:cubicBezTo>
                  <a:cubicBezTo>
                    <a:pt x="94" y="5"/>
                    <a:pt x="94" y="5"/>
                    <a:pt x="94" y="5"/>
                  </a:cubicBezTo>
                  <a:cubicBezTo>
                    <a:pt x="93" y="2"/>
                    <a:pt x="89" y="1"/>
                    <a:pt x="87" y="3"/>
                  </a:cubicBezTo>
                  <a:cubicBezTo>
                    <a:pt x="71" y="10"/>
                    <a:pt x="71" y="10"/>
                    <a:pt x="71" y="10"/>
                  </a:cubicBezTo>
                  <a:cubicBezTo>
                    <a:pt x="69" y="11"/>
                    <a:pt x="67" y="14"/>
                    <a:pt x="68" y="17"/>
                  </a:cubicBezTo>
                  <a:cubicBezTo>
                    <a:pt x="78" y="44"/>
                    <a:pt x="78" y="44"/>
                    <a:pt x="78" y="44"/>
                  </a:cubicBezTo>
                  <a:cubicBezTo>
                    <a:pt x="63" y="53"/>
                    <a:pt x="51" y="65"/>
                    <a:pt x="42" y="79"/>
                  </a:cubicBezTo>
                  <a:cubicBezTo>
                    <a:pt x="15" y="72"/>
                    <a:pt x="15" y="72"/>
                    <a:pt x="15" y="72"/>
                  </a:cubicBezTo>
                  <a:cubicBezTo>
                    <a:pt x="12" y="71"/>
                    <a:pt x="9" y="73"/>
                    <a:pt x="8" y="75"/>
                  </a:cubicBezTo>
                  <a:cubicBezTo>
                    <a:pt x="1" y="92"/>
                    <a:pt x="1" y="92"/>
                    <a:pt x="1" y="92"/>
                  </a:cubicBezTo>
                  <a:cubicBezTo>
                    <a:pt x="0" y="94"/>
                    <a:pt x="1" y="97"/>
                    <a:pt x="4" y="99"/>
                  </a:cubicBezTo>
                  <a:cubicBezTo>
                    <a:pt x="28" y="112"/>
                    <a:pt x="28" y="112"/>
                    <a:pt x="28" y="112"/>
                  </a:cubicBezTo>
                  <a:cubicBezTo>
                    <a:pt x="26" y="121"/>
                    <a:pt x="25" y="130"/>
                    <a:pt x="26" y="140"/>
                  </a:cubicBezTo>
                  <a:cubicBezTo>
                    <a:pt x="26" y="148"/>
                    <a:pt x="27" y="156"/>
                    <a:pt x="29" y="164"/>
                  </a:cubicBezTo>
                  <a:cubicBezTo>
                    <a:pt x="5" y="178"/>
                    <a:pt x="5" y="178"/>
                    <a:pt x="5" y="178"/>
                  </a:cubicBezTo>
                  <a:cubicBezTo>
                    <a:pt x="2" y="180"/>
                    <a:pt x="1" y="183"/>
                    <a:pt x="3" y="185"/>
                  </a:cubicBezTo>
                  <a:cubicBezTo>
                    <a:pt x="10" y="202"/>
                    <a:pt x="10" y="202"/>
                    <a:pt x="10" y="202"/>
                  </a:cubicBezTo>
                  <a:cubicBezTo>
                    <a:pt x="11" y="204"/>
                    <a:pt x="14" y="205"/>
                    <a:pt x="17" y="204"/>
                  </a:cubicBezTo>
                  <a:cubicBezTo>
                    <a:pt x="43" y="196"/>
                    <a:pt x="43" y="196"/>
                    <a:pt x="43" y="196"/>
                  </a:cubicBezTo>
                  <a:cubicBezTo>
                    <a:pt x="52" y="211"/>
                    <a:pt x="65" y="224"/>
                    <a:pt x="80" y="232"/>
                  </a:cubicBezTo>
                  <a:cubicBezTo>
                    <a:pt x="74" y="257"/>
                    <a:pt x="74" y="257"/>
                    <a:pt x="74" y="257"/>
                  </a:cubicBezTo>
                  <a:cubicBezTo>
                    <a:pt x="73" y="260"/>
                    <a:pt x="74" y="263"/>
                    <a:pt x="77" y="264"/>
                  </a:cubicBezTo>
                  <a:cubicBezTo>
                    <a:pt x="93" y="270"/>
                    <a:pt x="93" y="270"/>
                    <a:pt x="93" y="270"/>
                  </a:cubicBezTo>
                  <a:cubicBezTo>
                    <a:pt x="96" y="272"/>
                    <a:pt x="99" y="270"/>
                    <a:pt x="100" y="268"/>
                  </a:cubicBezTo>
                  <a:cubicBezTo>
                    <a:pt x="113" y="245"/>
                    <a:pt x="113" y="245"/>
                    <a:pt x="113" y="245"/>
                  </a:cubicBezTo>
                  <a:cubicBezTo>
                    <a:pt x="121" y="247"/>
                    <a:pt x="130" y="248"/>
                    <a:pt x="138" y="248"/>
                  </a:cubicBezTo>
                  <a:cubicBezTo>
                    <a:pt x="147" y="247"/>
                    <a:pt x="155" y="246"/>
                    <a:pt x="162" y="244"/>
                  </a:cubicBezTo>
                  <a:cubicBezTo>
                    <a:pt x="175" y="266"/>
                    <a:pt x="175" y="266"/>
                    <a:pt x="175" y="266"/>
                  </a:cubicBezTo>
                  <a:cubicBezTo>
                    <a:pt x="177" y="269"/>
                    <a:pt x="180" y="270"/>
                    <a:pt x="182" y="268"/>
                  </a:cubicBezTo>
                  <a:cubicBezTo>
                    <a:pt x="199" y="261"/>
                    <a:pt x="199" y="261"/>
                    <a:pt x="199" y="261"/>
                  </a:cubicBezTo>
                  <a:cubicBezTo>
                    <a:pt x="201" y="260"/>
                    <a:pt x="203" y="257"/>
                    <a:pt x="202" y="254"/>
                  </a:cubicBezTo>
                  <a:cubicBezTo>
                    <a:pt x="194" y="231"/>
                    <a:pt x="194" y="231"/>
                    <a:pt x="194" y="231"/>
                  </a:cubicBezTo>
                  <a:cubicBezTo>
                    <a:pt x="210" y="221"/>
                    <a:pt x="222" y="208"/>
                    <a:pt x="231" y="193"/>
                  </a:cubicBezTo>
                  <a:cubicBezTo>
                    <a:pt x="256" y="199"/>
                    <a:pt x="256" y="199"/>
                    <a:pt x="256" y="199"/>
                  </a:cubicBezTo>
                  <a:cubicBezTo>
                    <a:pt x="259" y="200"/>
                    <a:pt x="262" y="198"/>
                    <a:pt x="262" y="196"/>
                  </a:cubicBezTo>
                  <a:cubicBezTo>
                    <a:pt x="269" y="179"/>
                    <a:pt x="269" y="179"/>
                    <a:pt x="269" y="179"/>
                  </a:cubicBezTo>
                  <a:cubicBezTo>
                    <a:pt x="270" y="177"/>
                    <a:pt x="269" y="174"/>
                    <a:pt x="267" y="172"/>
                  </a:cubicBezTo>
                  <a:close/>
                  <a:moveTo>
                    <a:pt x="138" y="215"/>
                  </a:moveTo>
                  <a:cubicBezTo>
                    <a:pt x="95" y="216"/>
                    <a:pt x="59" y="182"/>
                    <a:pt x="58" y="139"/>
                  </a:cubicBezTo>
                  <a:cubicBezTo>
                    <a:pt x="57" y="96"/>
                    <a:pt x="91" y="60"/>
                    <a:pt x="134" y="59"/>
                  </a:cubicBezTo>
                  <a:cubicBezTo>
                    <a:pt x="177" y="58"/>
                    <a:pt x="213" y="92"/>
                    <a:pt x="214" y="136"/>
                  </a:cubicBezTo>
                  <a:cubicBezTo>
                    <a:pt x="215" y="179"/>
                    <a:pt x="181" y="214"/>
                    <a:pt x="138" y="215"/>
                  </a:cubicBezTo>
                  <a:close/>
                  <a:moveTo>
                    <a:pt x="137" y="176"/>
                  </a:moveTo>
                  <a:cubicBezTo>
                    <a:pt x="116" y="176"/>
                    <a:pt x="98" y="160"/>
                    <a:pt x="97" y="138"/>
                  </a:cubicBezTo>
                  <a:cubicBezTo>
                    <a:pt x="97" y="117"/>
                    <a:pt x="114" y="99"/>
                    <a:pt x="135" y="99"/>
                  </a:cubicBezTo>
                  <a:cubicBezTo>
                    <a:pt x="156" y="98"/>
                    <a:pt x="174" y="115"/>
                    <a:pt x="174" y="136"/>
                  </a:cubicBezTo>
                  <a:cubicBezTo>
                    <a:pt x="175" y="158"/>
                    <a:pt x="158" y="175"/>
                    <a:pt x="137" y="176"/>
                  </a:cubicBezTo>
                  <a:close/>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350" dirty="0">
                <a:latin typeface="微软雅黑" panose="020B0503020204020204" pitchFamily="34" charset="-122"/>
              </a:endParaRPr>
            </a:p>
          </p:txBody>
        </p:sp>
        <p:sp>
          <p:nvSpPr>
            <p:cNvPr id="14" name="Freeform 26"/>
            <p:cNvSpPr>
              <a:spLocks noEditPoints="1"/>
            </p:cNvSpPr>
            <p:nvPr/>
          </p:nvSpPr>
          <p:spPr bwMode="auto">
            <a:xfrm flipH="1">
              <a:off x="13522003" y="6702899"/>
              <a:ext cx="1416298" cy="1426988"/>
            </a:xfrm>
            <a:custGeom>
              <a:avLst/>
              <a:gdLst>
                <a:gd name="T0" fmla="*/ 244 w 270"/>
                <a:gd name="T1" fmla="*/ 160 h 272"/>
                <a:gd name="T2" fmla="*/ 242 w 270"/>
                <a:gd name="T3" fmla="*/ 106 h 272"/>
                <a:gd name="T4" fmla="*/ 266 w 270"/>
                <a:gd name="T5" fmla="*/ 86 h 272"/>
                <a:gd name="T6" fmla="*/ 252 w 270"/>
                <a:gd name="T7" fmla="*/ 67 h 272"/>
                <a:gd name="T8" fmla="*/ 192 w 270"/>
                <a:gd name="T9" fmla="*/ 42 h 272"/>
                <a:gd name="T10" fmla="*/ 197 w 270"/>
                <a:gd name="T11" fmla="*/ 9 h 272"/>
                <a:gd name="T12" fmla="*/ 173 w 270"/>
                <a:gd name="T13" fmla="*/ 4 h 272"/>
                <a:gd name="T14" fmla="*/ 158 w 270"/>
                <a:gd name="T15" fmla="*/ 30 h 272"/>
                <a:gd name="T16" fmla="*/ 111 w 270"/>
                <a:gd name="T17" fmla="*/ 30 h 272"/>
                <a:gd name="T18" fmla="*/ 94 w 270"/>
                <a:gd name="T19" fmla="*/ 5 h 272"/>
                <a:gd name="T20" fmla="*/ 71 w 270"/>
                <a:gd name="T21" fmla="*/ 11 h 272"/>
                <a:gd name="T22" fmla="*/ 78 w 270"/>
                <a:gd name="T23" fmla="*/ 44 h 272"/>
                <a:gd name="T24" fmla="*/ 15 w 270"/>
                <a:gd name="T25" fmla="*/ 72 h 272"/>
                <a:gd name="T26" fmla="*/ 1 w 270"/>
                <a:gd name="T27" fmla="*/ 92 h 272"/>
                <a:gd name="T28" fmla="*/ 29 w 270"/>
                <a:gd name="T29" fmla="*/ 112 h 272"/>
                <a:gd name="T30" fmla="*/ 29 w 270"/>
                <a:gd name="T31" fmla="*/ 164 h 272"/>
                <a:gd name="T32" fmla="*/ 3 w 270"/>
                <a:gd name="T33" fmla="*/ 186 h 272"/>
                <a:gd name="T34" fmla="*/ 17 w 270"/>
                <a:gd name="T35" fmla="*/ 205 h 272"/>
                <a:gd name="T36" fmla="*/ 80 w 270"/>
                <a:gd name="T37" fmla="*/ 233 h 272"/>
                <a:gd name="T38" fmla="*/ 77 w 270"/>
                <a:gd name="T39" fmla="*/ 264 h 272"/>
                <a:gd name="T40" fmla="*/ 100 w 270"/>
                <a:gd name="T41" fmla="*/ 268 h 272"/>
                <a:gd name="T42" fmla="*/ 139 w 270"/>
                <a:gd name="T43" fmla="*/ 248 h 272"/>
                <a:gd name="T44" fmla="*/ 176 w 270"/>
                <a:gd name="T45" fmla="*/ 266 h 272"/>
                <a:gd name="T46" fmla="*/ 199 w 270"/>
                <a:gd name="T47" fmla="*/ 261 h 272"/>
                <a:gd name="T48" fmla="*/ 195 w 270"/>
                <a:gd name="T49" fmla="*/ 231 h 272"/>
                <a:gd name="T50" fmla="*/ 256 w 270"/>
                <a:gd name="T51" fmla="*/ 199 h 272"/>
                <a:gd name="T52" fmla="*/ 269 w 270"/>
                <a:gd name="T53" fmla="*/ 179 h 272"/>
                <a:gd name="T54" fmla="*/ 138 w 270"/>
                <a:gd name="T55" fmla="*/ 216 h 272"/>
                <a:gd name="T56" fmla="*/ 134 w 270"/>
                <a:gd name="T57" fmla="*/ 60 h 272"/>
                <a:gd name="T58" fmla="*/ 138 w 270"/>
                <a:gd name="T59" fmla="*/ 216 h 272"/>
                <a:gd name="T60" fmla="*/ 97 w 270"/>
                <a:gd name="T61" fmla="*/ 139 h 272"/>
                <a:gd name="T62" fmla="*/ 175 w 270"/>
                <a:gd name="T63" fmla="*/ 13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272">
                  <a:moveTo>
                    <a:pt x="267" y="172"/>
                  </a:moveTo>
                  <a:cubicBezTo>
                    <a:pt x="244" y="160"/>
                    <a:pt x="244" y="160"/>
                    <a:pt x="244" y="160"/>
                  </a:cubicBezTo>
                  <a:cubicBezTo>
                    <a:pt x="246" y="152"/>
                    <a:pt x="246" y="144"/>
                    <a:pt x="246" y="135"/>
                  </a:cubicBezTo>
                  <a:cubicBezTo>
                    <a:pt x="246" y="125"/>
                    <a:pt x="244" y="116"/>
                    <a:pt x="242" y="106"/>
                  </a:cubicBezTo>
                  <a:cubicBezTo>
                    <a:pt x="264" y="93"/>
                    <a:pt x="264" y="93"/>
                    <a:pt x="264" y="93"/>
                  </a:cubicBezTo>
                  <a:cubicBezTo>
                    <a:pt x="267" y="91"/>
                    <a:pt x="268" y="88"/>
                    <a:pt x="266" y="86"/>
                  </a:cubicBezTo>
                  <a:cubicBezTo>
                    <a:pt x="259" y="69"/>
                    <a:pt x="259" y="69"/>
                    <a:pt x="259" y="69"/>
                  </a:cubicBezTo>
                  <a:cubicBezTo>
                    <a:pt x="258" y="67"/>
                    <a:pt x="255" y="66"/>
                    <a:pt x="252" y="67"/>
                  </a:cubicBezTo>
                  <a:cubicBezTo>
                    <a:pt x="227" y="75"/>
                    <a:pt x="227" y="75"/>
                    <a:pt x="227" y="75"/>
                  </a:cubicBezTo>
                  <a:cubicBezTo>
                    <a:pt x="217" y="62"/>
                    <a:pt x="206" y="51"/>
                    <a:pt x="192" y="42"/>
                  </a:cubicBezTo>
                  <a:cubicBezTo>
                    <a:pt x="200" y="15"/>
                    <a:pt x="200" y="15"/>
                    <a:pt x="200" y="15"/>
                  </a:cubicBezTo>
                  <a:cubicBezTo>
                    <a:pt x="201" y="12"/>
                    <a:pt x="199" y="9"/>
                    <a:pt x="197" y="9"/>
                  </a:cubicBezTo>
                  <a:cubicBezTo>
                    <a:pt x="180" y="1"/>
                    <a:pt x="180" y="1"/>
                    <a:pt x="180" y="1"/>
                  </a:cubicBezTo>
                  <a:cubicBezTo>
                    <a:pt x="178" y="0"/>
                    <a:pt x="175" y="1"/>
                    <a:pt x="173" y="4"/>
                  </a:cubicBezTo>
                  <a:cubicBezTo>
                    <a:pt x="158" y="29"/>
                    <a:pt x="158" y="29"/>
                    <a:pt x="158" y="29"/>
                  </a:cubicBezTo>
                  <a:cubicBezTo>
                    <a:pt x="158" y="30"/>
                    <a:pt x="158" y="30"/>
                    <a:pt x="158" y="30"/>
                  </a:cubicBezTo>
                  <a:cubicBezTo>
                    <a:pt x="150" y="28"/>
                    <a:pt x="142" y="27"/>
                    <a:pt x="133" y="27"/>
                  </a:cubicBezTo>
                  <a:cubicBezTo>
                    <a:pt x="126" y="28"/>
                    <a:pt x="118" y="29"/>
                    <a:pt x="111" y="30"/>
                  </a:cubicBezTo>
                  <a:cubicBezTo>
                    <a:pt x="111" y="30"/>
                    <a:pt x="111" y="30"/>
                    <a:pt x="111" y="30"/>
                  </a:cubicBezTo>
                  <a:cubicBezTo>
                    <a:pt x="94" y="5"/>
                    <a:pt x="94" y="5"/>
                    <a:pt x="94" y="5"/>
                  </a:cubicBezTo>
                  <a:cubicBezTo>
                    <a:pt x="93" y="2"/>
                    <a:pt x="90" y="1"/>
                    <a:pt x="87" y="3"/>
                  </a:cubicBezTo>
                  <a:cubicBezTo>
                    <a:pt x="71" y="11"/>
                    <a:pt x="71" y="11"/>
                    <a:pt x="71" y="11"/>
                  </a:cubicBezTo>
                  <a:cubicBezTo>
                    <a:pt x="69" y="12"/>
                    <a:pt x="68" y="15"/>
                    <a:pt x="69" y="18"/>
                  </a:cubicBezTo>
                  <a:cubicBezTo>
                    <a:pt x="78" y="44"/>
                    <a:pt x="78" y="44"/>
                    <a:pt x="78" y="44"/>
                  </a:cubicBezTo>
                  <a:cubicBezTo>
                    <a:pt x="63" y="53"/>
                    <a:pt x="51" y="65"/>
                    <a:pt x="42" y="79"/>
                  </a:cubicBezTo>
                  <a:cubicBezTo>
                    <a:pt x="15" y="72"/>
                    <a:pt x="15" y="72"/>
                    <a:pt x="15" y="72"/>
                  </a:cubicBezTo>
                  <a:cubicBezTo>
                    <a:pt x="12" y="71"/>
                    <a:pt x="9" y="73"/>
                    <a:pt x="8" y="75"/>
                  </a:cubicBezTo>
                  <a:cubicBezTo>
                    <a:pt x="1" y="92"/>
                    <a:pt x="1" y="92"/>
                    <a:pt x="1" y="92"/>
                  </a:cubicBezTo>
                  <a:cubicBezTo>
                    <a:pt x="0" y="94"/>
                    <a:pt x="1" y="97"/>
                    <a:pt x="4" y="99"/>
                  </a:cubicBezTo>
                  <a:cubicBezTo>
                    <a:pt x="29" y="112"/>
                    <a:pt x="29" y="112"/>
                    <a:pt x="29" y="112"/>
                  </a:cubicBezTo>
                  <a:cubicBezTo>
                    <a:pt x="27" y="121"/>
                    <a:pt x="26" y="131"/>
                    <a:pt x="26" y="140"/>
                  </a:cubicBezTo>
                  <a:cubicBezTo>
                    <a:pt x="26" y="148"/>
                    <a:pt x="27" y="156"/>
                    <a:pt x="29" y="164"/>
                  </a:cubicBezTo>
                  <a:cubicBezTo>
                    <a:pt x="5" y="179"/>
                    <a:pt x="5" y="179"/>
                    <a:pt x="5" y="179"/>
                  </a:cubicBezTo>
                  <a:cubicBezTo>
                    <a:pt x="3" y="180"/>
                    <a:pt x="2" y="183"/>
                    <a:pt x="3" y="186"/>
                  </a:cubicBezTo>
                  <a:cubicBezTo>
                    <a:pt x="10" y="202"/>
                    <a:pt x="10" y="202"/>
                    <a:pt x="10" y="202"/>
                  </a:cubicBezTo>
                  <a:cubicBezTo>
                    <a:pt x="11" y="204"/>
                    <a:pt x="14" y="206"/>
                    <a:pt x="17" y="205"/>
                  </a:cubicBezTo>
                  <a:cubicBezTo>
                    <a:pt x="43" y="197"/>
                    <a:pt x="43" y="197"/>
                    <a:pt x="43" y="197"/>
                  </a:cubicBezTo>
                  <a:cubicBezTo>
                    <a:pt x="52" y="211"/>
                    <a:pt x="65" y="224"/>
                    <a:pt x="80" y="233"/>
                  </a:cubicBezTo>
                  <a:cubicBezTo>
                    <a:pt x="74" y="257"/>
                    <a:pt x="74" y="257"/>
                    <a:pt x="74" y="257"/>
                  </a:cubicBezTo>
                  <a:cubicBezTo>
                    <a:pt x="73" y="260"/>
                    <a:pt x="74" y="263"/>
                    <a:pt x="77" y="264"/>
                  </a:cubicBezTo>
                  <a:cubicBezTo>
                    <a:pt x="93" y="271"/>
                    <a:pt x="93" y="271"/>
                    <a:pt x="93" y="271"/>
                  </a:cubicBezTo>
                  <a:cubicBezTo>
                    <a:pt x="96" y="272"/>
                    <a:pt x="99" y="271"/>
                    <a:pt x="100" y="268"/>
                  </a:cubicBezTo>
                  <a:cubicBezTo>
                    <a:pt x="113" y="245"/>
                    <a:pt x="113" y="245"/>
                    <a:pt x="113" y="245"/>
                  </a:cubicBezTo>
                  <a:cubicBezTo>
                    <a:pt x="121" y="247"/>
                    <a:pt x="130" y="248"/>
                    <a:pt x="139" y="248"/>
                  </a:cubicBezTo>
                  <a:cubicBezTo>
                    <a:pt x="147" y="248"/>
                    <a:pt x="155" y="247"/>
                    <a:pt x="162" y="245"/>
                  </a:cubicBezTo>
                  <a:cubicBezTo>
                    <a:pt x="176" y="266"/>
                    <a:pt x="176" y="266"/>
                    <a:pt x="176" y="266"/>
                  </a:cubicBezTo>
                  <a:cubicBezTo>
                    <a:pt x="177" y="269"/>
                    <a:pt x="180" y="270"/>
                    <a:pt x="183" y="269"/>
                  </a:cubicBezTo>
                  <a:cubicBezTo>
                    <a:pt x="199" y="261"/>
                    <a:pt x="199" y="261"/>
                    <a:pt x="199" y="261"/>
                  </a:cubicBezTo>
                  <a:cubicBezTo>
                    <a:pt x="201" y="260"/>
                    <a:pt x="203" y="257"/>
                    <a:pt x="202" y="254"/>
                  </a:cubicBezTo>
                  <a:cubicBezTo>
                    <a:pt x="195" y="231"/>
                    <a:pt x="195" y="231"/>
                    <a:pt x="195" y="231"/>
                  </a:cubicBezTo>
                  <a:cubicBezTo>
                    <a:pt x="210" y="221"/>
                    <a:pt x="223" y="208"/>
                    <a:pt x="232" y="193"/>
                  </a:cubicBezTo>
                  <a:cubicBezTo>
                    <a:pt x="256" y="199"/>
                    <a:pt x="256" y="199"/>
                    <a:pt x="256" y="199"/>
                  </a:cubicBezTo>
                  <a:cubicBezTo>
                    <a:pt x="259" y="200"/>
                    <a:pt x="262" y="199"/>
                    <a:pt x="263" y="196"/>
                  </a:cubicBezTo>
                  <a:cubicBezTo>
                    <a:pt x="269" y="179"/>
                    <a:pt x="269" y="179"/>
                    <a:pt x="269" y="179"/>
                  </a:cubicBezTo>
                  <a:cubicBezTo>
                    <a:pt x="270" y="177"/>
                    <a:pt x="269" y="174"/>
                    <a:pt x="267" y="172"/>
                  </a:cubicBezTo>
                  <a:close/>
                  <a:moveTo>
                    <a:pt x="138" y="216"/>
                  </a:moveTo>
                  <a:cubicBezTo>
                    <a:pt x="95" y="217"/>
                    <a:pt x="59" y="183"/>
                    <a:pt x="58" y="139"/>
                  </a:cubicBezTo>
                  <a:cubicBezTo>
                    <a:pt x="57" y="96"/>
                    <a:pt x="91" y="61"/>
                    <a:pt x="134" y="60"/>
                  </a:cubicBezTo>
                  <a:cubicBezTo>
                    <a:pt x="177" y="59"/>
                    <a:pt x="213" y="93"/>
                    <a:pt x="214" y="136"/>
                  </a:cubicBezTo>
                  <a:cubicBezTo>
                    <a:pt x="215" y="179"/>
                    <a:pt x="181" y="215"/>
                    <a:pt x="138" y="216"/>
                  </a:cubicBezTo>
                  <a:close/>
                  <a:moveTo>
                    <a:pt x="137" y="176"/>
                  </a:moveTo>
                  <a:cubicBezTo>
                    <a:pt x="116" y="177"/>
                    <a:pt x="98" y="160"/>
                    <a:pt x="97" y="139"/>
                  </a:cubicBezTo>
                  <a:cubicBezTo>
                    <a:pt x="97" y="117"/>
                    <a:pt x="114" y="100"/>
                    <a:pt x="135" y="99"/>
                  </a:cubicBezTo>
                  <a:cubicBezTo>
                    <a:pt x="156" y="99"/>
                    <a:pt x="174" y="115"/>
                    <a:pt x="175" y="137"/>
                  </a:cubicBezTo>
                  <a:cubicBezTo>
                    <a:pt x="175" y="158"/>
                    <a:pt x="158" y="176"/>
                    <a:pt x="137" y="176"/>
                  </a:cubicBezTo>
                  <a:close/>
                </a:path>
              </a:pathLst>
            </a:custGeom>
            <a:solidFill>
              <a:schemeClr val="tx2">
                <a:lumMod val="40000"/>
                <a:lumOff val="60000"/>
              </a:schemeClr>
            </a:solidFill>
            <a:ln>
              <a:noFill/>
            </a:ln>
          </p:spPr>
          <p:txBody>
            <a:bodyPr vert="horz" wrap="square" lIns="91440" tIns="45720" rIns="91440" bIns="45720" numCol="1" anchor="t" anchorCtr="0" compatLnSpc="1"/>
            <a:lstStyle/>
            <a:p>
              <a:endParaRPr lang="en-US" sz="1350" dirty="0">
                <a:latin typeface="微软雅黑" panose="020B0503020204020204" pitchFamily="34" charset="-122"/>
              </a:endParaRPr>
            </a:p>
          </p:txBody>
        </p:sp>
        <p:sp>
          <p:nvSpPr>
            <p:cNvPr id="15" name="Freeform 28"/>
            <p:cNvSpPr>
              <a:spLocks noEditPoints="1"/>
            </p:cNvSpPr>
            <p:nvPr/>
          </p:nvSpPr>
          <p:spPr bwMode="auto">
            <a:xfrm flipH="1">
              <a:off x="19542606" y="6221892"/>
              <a:ext cx="1531205" cy="1536550"/>
            </a:xfrm>
            <a:custGeom>
              <a:avLst/>
              <a:gdLst>
                <a:gd name="T0" fmla="*/ 260 w 292"/>
                <a:gd name="T1" fmla="*/ 161 h 293"/>
                <a:gd name="T2" fmla="*/ 291 w 292"/>
                <a:gd name="T3" fmla="*/ 138 h 293"/>
                <a:gd name="T4" fmla="*/ 255 w 292"/>
                <a:gd name="T5" fmla="*/ 115 h 293"/>
                <a:gd name="T6" fmla="*/ 276 w 292"/>
                <a:gd name="T7" fmla="*/ 83 h 293"/>
                <a:gd name="T8" fmla="*/ 233 w 292"/>
                <a:gd name="T9" fmla="*/ 75 h 293"/>
                <a:gd name="T10" fmla="*/ 243 w 292"/>
                <a:gd name="T11" fmla="*/ 39 h 293"/>
                <a:gd name="T12" fmla="*/ 198 w 292"/>
                <a:gd name="T13" fmla="*/ 47 h 293"/>
                <a:gd name="T14" fmla="*/ 201 w 292"/>
                <a:gd name="T15" fmla="*/ 17 h 293"/>
                <a:gd name="T16" fmla="*/ 173 w 292"/>
                <a:gd name="T17" fmla="*/ 8 h 293"/>
                <a:gd name="T18" fmla="*/ 155 w 292"/>
                <a:gd name="T19" fmla="*/ 35 h 293"/>
                <a:gd name="T20" fmla="*/ 122 w 292"/>
                <a:gd name="T21" fmla="*/ 4 h 293"/>
                <a:gd name="T22" fmla="*/ 112 w 292"/>
                <a:gd name="T23" fmla="*/ 41 h 293"/>
                <a:gd name="T24" fmla="*/ 86 w 292"/>
                <a:gd name="T25" fmla="*/ 15 h 293"/>
                <a:gd name="T26" fmla="*/ 79 w 292"/>
                <a:gd name="T27" fmla="*/ 59 h 293"/>
                <a:gd name="T28" fmla="*/ 48 w 292"/>
                <a:gd name="T29" fmla="*/ 47 h 293"/>
                <a:gd name="T30" fmla="*/ 29 w 292"/>
                <a:gd name="T31" fmla="*/ 70 h 293"/>
                <a:gd name="T32" fmla="*/ 47 w 292"/>
                <a:gd name="T33" fmla="*/ 99 h 293"/>
                <a:gd name="T34" fmla="*/ 10 w 292"/>
                <a:gd name="T35" fmla="*/ 98 h 293"/>
                <a:gd name="T36" fmla="*/ 36 w 292"/>
                <a:gd name="T37" fmla="*/ 135 h 293"/>
                <a:gd name="T38" fmla="*/ 35 w 292"/>
                <a:gd name="T39" fmla="*/ 141 h 293"/>
                <a:gd name="T40" fmla="*/ 3 w 292"/>
                <a:gd name="T41" fmla="*/ 173 h 293"/>
                <a:gd name="T42" fmla="*/ 42 w 292"/>
                <a:gd name="T43" fmla="*/ 185 h 293"/>
                <a:gd name="T44" fmla="*/ 24 w 292"/>
                <a:gd name="T45" fmla="*/ 226 h 293"/>
                <a:gd name="T46" fmla="*/ 64 w 292"/>
                <a:gd name="T47" fmla="*/ 223 h 293"/>
                <a:gd name="T48" fmla="*/ 64 w 292"/>
                <a:gd name="T49" fmla="*/ 267 h 293"/>
                <a:gd name="T50" fmla="*/ 100 w 292"/>
                <a:gd name="T51" fmla="*/ 250 h 293"/>
                <a:gd name="T52" fmla="*/ 117 w 292"/>
                <a:gd name="T53" fmla="*/ 290 h 293"/>
                <a:gd name="T54" fmla="*/ 139 w 292"/>
                <a:gd name="T55" fmla="*/ 260 h 293"/>
                <a:gd name="T56" fmla="*/ 171 w 292"/>
                <a:gd name="T57" fmla="*/ 290 h 293"/>
                <a:gd name="T58" fmla="*/ 184 w 292"/>
                <a:gd name="T59" fmla="*/ 255 h 293"/>
                <a:gd name="T60" fmla="*/ 224 w 292"/>
                <a:gd name="T61" fmla="*/ 270 h 293"/>
                <a:gd name="T62" fmla="*/ 223 w 292"/>
                <a:gd name="T63" fmla="*/ 232 h 293"/>
                <a:gd name="T64" fmla="*/ 265 w 292"/>
                <a:gd name="T65" fmla="*/ 231 h 293"/>
                <a:gd name="T66" fmla="*/ 250 w 292"/>
                <a:gd name="T67" fmla="*/ 196 h 293"/>
                <a:gd name="T68" fmla="*/ 288 w 292"/>
                <a:gd name="T69" fmla="*/ 178 h 293"/>
                <a:gd name="T70" fmla="*/ 171 w 292"/>
                <a:gd name="T71" fmla="*/ 193 h 293"/>
                <a:gd name="T72" fmla="*/ 70 w 292"/>
                <a:gd name="T73" fmla="*/ 182 h 293"/>
                <a:gd name="T74" fmla="*/ 116 w 292"/>
                <a:gd name="T75" fmla="*/ 227 h 293"/>
                <a:gd name="T76" fmla="*/ 153 w 292"/>
                <a:gd name="T77" fmla="*/ 97 h 293"/>
                <a:gd name="T78" fmla="*/ 163 w 292"/>
                <a:gd name="T79" fmla="*/ 65 h 293"/>
                <a:gd name="T80" fmla="*/ 170 w 292"/>
                <a:gd name="T81" fmla="*/ 102 h 293"/>
                <a:gd name="T82" fmla="*/ 198 w 292"/>
                <a:gd name="T83" fmla="*/ 141 h 293"/>
                <a:gd name="T84" fmla="*/ 208 w 292"/>
                <a:gd name="T85" fmla="*/ 207 h 293"/>
                <a:gd name="T86" fmla="*/ 198 w 292"/>
                <a:gd name="T87" fmla="*/ 141 h 293"/>
                <a:gd name="T88" fmla="*/ 127 w 292"/>
                <a:gd name="T89" fmla="*/ 142 h 293"/>
                <a:gd name="T90" fmla="*/ 98 w 292"/>
                <a:gd name="T91" fmla="*/ 157 h 293"/>
                <a:gd name="T92" fmla="*/ 85 w 292"/>
                <a:gd name="T93" fmla="*/ 91 h 293"/>
                <a:gd name="T94" fmla="*/ 98 w 292"/>
                <a:gd name="T95" fmla="*/ 157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92" h="293">
                  <a:moveTo>
                    <a:pt x="288" y="178"/>
                  </a:moveTo>
                  <a:cubicBezTo>
                    <a:pt x="289" y="175"/>
                    <a:pt x="288" y="172"/>
                    <a:pt x="285" y="171"/>
                  </a:cubicBezTo>
                  <a:cubicBezTo>
                    <a:pt x="260" y="161"/>
                    <a:pt x="260" y="161"/>
                    <a:pt x="260" y="161"/>
                  </a:cubicBezTo>
                  <a:cubicBezTo>
                    <a:pt x="260" y="157"/>
                    <a:pt x="260" y="154"/>
                    <a:pt x="260" y="151"/>
                  </a:cubicBezTo>
                  <a:cubicBezTo>
                    <a:pt x="287" y="144"/>
                    <a:pt x="287" y="144"/>
                    <a:pt x="287" y="144"/>
                  </a:cubicBezTo>
                  <a:cubicBezTo>
                    <a:pt x="290" y="143"/>
                    <a:pt x="292" y="141"/>
                    <a:pt x="291" y="138"/>
                  </a:cubicBezTo>
                  <a:cubicBezTo>
                    <a:pt x="289" y="120"/>
                    <a:pt x="289" y="120"/>
                    <a:pt x="289" y="120"/>
                  </a:cubicBezTo>
                  <a:cubicBezTo>
                    <a:pt x="289" y="117"/>
                    <a:pt x="286" y="115"/>
                    <a:pt x="283" y="115"/>
                  </a:cubicBezTo>
                  <a:cubicBezTo>
                    <a:pt x="255" y="115"/>
                    <a:pt x="255" y="115"/>
                    <a:pt x="255" y="115"/>
                  </a:cubicBezTo>
                  <a:cubicBezTo>
                    <a:pt x="254" y="112"/>
                    <a:pt x="253" y="109"/>
                    <a:pt x="252" y="106"/>
                  </a:cubicBezTo>
                  <a:cubicBezTo>
                    <a:pt x="274" y="91"/>
                    <a:pt x="274" y="91"/>
                    <a:pt x="274" y="91"/>
                  </a:cubicBezTo>
                  <a:cubicBezTo>
                    <a:pt x="277" y="89"/>
                    <a:pt x="278" y="85"/>
                    <a:pt x="276" y="83"/>
                  </a:cubicBezTo>
                  <a:cubicBezTo>
                    <a:pt x="268" y="67"/>
                    <a:pt x="268" y="67"/>
                    <a:pt x="268" y="67"/>
                  </a:cubicBezTo>
                  <a:cubicBezTo>
                    <a:pt x="267" y="64"/>
                    <a:pt x="263" y="63"/>
                    <a:pt x="260" y="64"/>
                  </a:cubicBezTo>
                  <a:cubicBezTo>
                    <a:pt x="233" y="75"/>
                    <a:pt x="233" y="75"/>
                    <a:pt x="233" y="75"/>
                  </a:cubicBezTo>
                  <a:cubicBezTo>
                    <a:pt x="232" y="73"/>
                    <a:pt x="230" y="71"/>
                    <a:pt x="228" y="69"/>
                  </a:cubicBezTo>
                  <a:cubicBezTo>
                    <a:pt x="244" y="46"/>
                    <a:pt x="244" y="46"/>
                    <a:pt x="244" y="46"/>
                  </a:cubicBezTo>
                  <a:cubicBezTo>
                    <a:pt x="245" y="44"/>
                    <a:pt x="245" y="40"/>
                    <a:pt x="243" y="39"/>
                  </a:cubicBezTo>
                  <a:cubicBezTo>
                    <a:pt x="229" y="26"/>
                    <a:pt x="229" y="26"/>
                    <a:pt x="229" y="26"/>
                  </a:cubicBezTo>
                  <a:cubicBezTo>
                    <a:pt x="227" y="25"/>
                    <a:pt x="223" y="25"/>
                    <a:pt x="221" y="27"/>
                  </a:cubicBezTo>
                  <a:cubicBezTo>
                    <a:pt x="198" y="47"/>
                    <a:pt x="198" y="47"/>
                    <a:pt x="198" y="47"/>
                  </a:cubicBezTo>
                  <a:cubicBezTo>
                    <a:pt x="198" y="47"/>
                    <a:pt x="198" y="47"/>
                    <a:pt x="198" y="47"/>
                  </a:cubicBezTo>
                  <a:cubicBezTo>
                    <a:pt x="198" y="47"/>
                    <a:pt x="197" y="47"/>
                    <a:pt x="197" y="47"/>
                  </a:cubicBezTo>
                  <a:cubicBezTo>
                    <a:pt x="201" y="17"/>
                    <a:pt x="201" y="17"/>
                    <a:pt x="201" y="17"/>
                  </a:cubicBezTo>
                  <a:cubicBezTo>
                    <a:pt x="202" y="13"/>
                    <a:pt x="200" y="11"/>
                    <a:pt x="197" y="10"/>
                  </a:cubicBezTo>
                  <a:cubicBezTo>
                    <a:pt x="180" y="5"/>
                    <a:pt x="180" y="5"/>
                    <a:pt x="180" y="5"/>
                  </a:cubicBezTo>
                  <a:cubicBezTo>
                    <a:pt x="177" y="4"/>
                    <a:pt x="174" y="5"/>
                    <a:pt x="173" y="8"/>
                  </a:cubicBezTo>
                  <a:cubicBezTo>
                    <a:pt x="161" y="36"/>
                    <a:pt x="161" y="36"/>
                    <a:pt x="161" y="36"/>
                  </a:cubicBezTo>
                  <a:cubicBezTo>
                    <a:pt x="159" y="36"/>
                    <a:pt x="157" y="36"/>
                    <a:pt x="155" y="36"/>
                  </a:cubicBezTo>
                  <a:cubicBezTo>
                    <a:pt x="155" y="35"/>
                    <a:pt x="155" y="35"/>
                    <a:pt x="155" y="35"/>
                  </a:cubicBezTo>
                  <a:cubicBezTo>
                    <a:pt x="147" y="5"/>
                    <a:pt x="147" y="5"/>
                    <a:pt x="147" y="5"/>
                  </a:cubicBezTo>
                  <a:cubicBezTo>
                    <a:pt x="146" y="2"/>
                    <a:pt x="143" y="0"/>
                    <a:pt x="140" y="1"/>
                  </a:cubicBezTo>
                  <a:cubicBezTo>
                    <a:pt x="122" y="4"/>
                    <a:pt x="122" y="4"/>
                    <a:pt x="122" y="4"/>
                  </a:cubicBezTo>
                  <a:cubicBezTo>
                    <a:pt x="119" y="4"/>
                    <a:pt x="117" y="7"/>
                    <a:pt x="117" y="10"/>
                  </a:cubicBezTo>
                  <a:cubicBezTo>
                    <a:pt x="118" y="40"/>
                    <a:pt x="118" y="40"/>
                    <a:pt x="118" y="40"/>
                  </a:cubicBezTo>
                  <a:cubicBezTo>
                    <a:pt x="116" y="40"/>
                    <a:pt x="114" y="41"/>
                    <a:pt x="112" y="41"/>
                  </a:cubicBezTo>
                  <a:cubicBezTo>
                    <a:pt x="112" y="41"/>
                    <a:pt x="112" y="41"/>
                    <a:pt x="112" y="41"/>
                  </a:cubicBezTo>
                  <a:cubicBezTo>
                    <a:pt x="93" y="16"/>
                    <a:pt x="93" y="16"/>
                    <a:pt x="93" y="16"/>
                  </a:cubicBezTo>
                  <a:cubicBezTo>
                    <a:pt x="92" y="14"/>
                    <a:pt x="88" y="13"/>
                    <a:pt x="86" y="15"/>
                  </a:cubicBezTo>
                  <a:cubicBezTo>
                    <a:pt x="70" y="24"/>
                    <a:pt x="70" y="24"/>
                    <a:pt x="70" y="24"/>
                  </a:cubicBezTo>
                  <a:cubicBezTo>
                    <a:pt x="68" y="25"/>
                    <a:pt x="67" y="28"/>
                    <a:pt x="68" y="31"/>
                  </a:cubicBezTo>
                  <a:cubicBezTo>
                    <a:pt x="79" y="59"/>
                    <a:pt x="79" y="59"/>
                    <a:pt x="79" y="59"/>
                  </a:cubicBezTo>
                  <a:cubicBezTo>
                    <a:pt x="77" y="60"/>
                    <a:pt x="76" y="62"/>
                    <a:pt x="74" y="63"/>
                  </a:cubicBezTo>
                  <a:cubicBezTo>
                    <a:pt x="74" y="63"/>
                    <a:pt x="74" y="63"/>
                    <a:pt x="74" y="63"/>
                  </a:cubicBezTo>
                  <a:cubicBezTo>
                    <a:pt x="48" y="47"/>
                    <a:pt x="48" y="47"/>
                    <a:pt x="48" y="47"/>
                  </a:cubicBezTo>
                  <a:cubicBezTo>
                    <a:pt x="45" y="45"/>
                    <a:pt x="42" y="46"/>
                    <a:pt x="40" y="48"/>
                  </a:cubicBezTo>
                  <a:cubicBezTo>
                    <a:pt x="28" y="62"/>
                    <a:pt x="28" y="62"/>
                    <a:pt x="28" y="62"/>
                  </a:cubicBezTo>
                  <a:cubicBezTo>
                    <a:pt x="27" y="64"/>
                    <a:pt x="27" y="68"/>
                    <a:pt x="29" y="70"/>
                  </a:cubicBezTo>
                  <a:cubicBezTo>
                    <a:pt x="50" y="92"/>
                    <a:pt x="50" y="92"/>
                    <a:pt x="50" y="92"/>
                  </a:cubicBezTo>
                  <a:cubicBezTo>
                    <a:pt x="50" y="92"/>
                    <a:pt x="50" y="92"/>
                    <a:pt x="50" y="92"/>
                  </a:cubicBezTo>
                  <a:cubicBezTo>
                    <a:pt x="49" y="94"/>
                    <a:pt x="48" y="97"/>
                    <a:pt x="47" y="99"/>
                  </a:cubicBezTo>
                  <a:cubicBezTo>
                    <a:pt x="46" y="99"/>
                    <a:pt x="46" y="99"/>
                    <a:pt x="46" y="99"/>
                  </a:cubicBezTo>
                  <a:cubicBezTo>
                    <a:pt x="16" y="94"/>
                    <a:pt x="16" y="94"/>
                    <a:pt x="16" y="94"/>
                  </a:cubicBezTo>
                  <a:cubicBezTo>
                    <a:pt x="13" y="93"/>
                    <a:pt x="10" y="95"/>
                    <a:pt x="10" y="98"/>
                  </a:cubicBezTo>
                  <a:cubicBezTo>
                    <a:pt x="4" y="115"/>
                    <a:pt x="4" y="115"/>
                    <a:pt x="4" y="115"/>
                  </a:cubicBezTo>
                  <a:cubicBezTo>
                    <a:pt x="3" y="118"/>
                    <a:pt x="5" y="121"/>
                    <a:pt x="8" y="122"/>
                  </a:cubicBezTo>
                  <a:cubicBezTo>
                    <a:pt x="36" y="135"/>
                    <a:pt x="36" y="135"/>
                    <a:pt x="36" y="135"/>
                  </a:cubicBezTo>
                  <a:cubicBezTo>
                    <a:pt x="36" y="135"/>
                    <a:pt x="36" y="135"/>
                    <a:pt x="36" y="135"/>
                  </a:cubicBezTo>
                  <a:cubicBezTo>
                    <a:pt x="36" y="137"/>
                    <a:pt x="36" y="139"/>
                    <a:pt x="35" y="141"/>
                  </a:cubicBezTo>
                  <a:cubicBezTo>
                    <a:pt x="35" y="141"/>
                    <a:pt x="35" y="141"/>
                    <a:pt x="35" y="141"/>
                  </a:cubicBezTo>
                  <a:cubicBezTo>
                    <a:pt x="5" y="149"/>
                    <a:pt x="5" y="149"/>
                    <a:pt x="5" y="149"/>
                  </a:cubicBezTo>
                  <a:cubicBezTo>
                    <a:pt x="2" y="149"/>
                    <a:pt x="0" y="152"/>
                    <a:pt x="1" y="155"/>
                  </a:cubicBezTo>
                  <a:cubicBezTo>
                    <a:pt x="3" y="173"/>
                    <a:pt x="3" y="173"/>
                    <a:pt x="3" y="173"/>
                  </a:cubicBezTo>
                  <a:cubicBezTo>
                    <a:pt x="3" y="176"/>
                    <a:pt x="6" y="178"/>
                    <a:pt x="9" y="178"/>
                  </a:cubicBezTo>
                  <a:cubicBezTo>
                    <a:pt x="39" y="178"/>
                    <a:pt x="39" y="178"/>
                    <a:pt x="39" y="178"/>
                  </a:cubicBezTo>
                  <a:cubicBezTo>
                    <a:pt x="40" y="180"/>
                    <a:pt x="41" y="183"/>
                    <a:pt x="42" y="185"/>
                  </a:cubicBezTo>
                  <a:cubicBezTo>
                    <a:pt x="17" y="202"/>
                    <a:pt x="17" y="202"/>
                    <a:pt x="17" y="202"/>
                  </a:cubicBezTo>
                  <a:cubicBezTo>
                    <a:pt x="15" y="204"/>
                    <a:pt x="14" y="207"/>
                    <a:pt x="16" y="210"/>
                  </a:cubicBezTo>
                  <a:cubicBezTo>
                    <a:pt x="24" y="226"/>
                    <a:pt x="24" y="226"/>
                    <a:pt x="24" y="226"/>
                  </a:cubicBezTo>
                  <a:cubicBezTo>
                    <a:pt x="25" y="228"/>
                    <a:pt x="29" y="229"/>
                    <a:pt x="32" y="228"/>
                  </a:cubicBezTo>
                  <a:cubicBezTo>
                    <a:pt x="59" y="218"/>
                    <a:pt x="59" y="218"/>
                    <a:pt x="59" y="218"/>
                  </a:cubicBezTo>
                  <a:cubicBezTo>
                    <a:pt x="61" y="219"/>
                    <a:pt x="62" y="221"/>
                    <a:pt x="64" y="223"/>
                  </a:cubicBezTo>
                  <a:cubicBezTo>
                    <a:pt x="48" y="248"/>
                    <a:pt x="48" y="248"/>
                    <a:pt x="48" y="248"/>
                  </a:cubicBezTo>
                  <a:cubicBezTo>
                    <a:pt x="47" y="250"/>
                    <a:pt x="47" y="254"/>
                    <a:pt x="50" y="255"/>
                  </a:cubicBezTo>
                  <a:cubicBezTo>
                    <a:pt x="64" y="267"/>
                    <a:pt x="64" y="267"/>
                    <a:pt x="64" y="267"/>
                  </a:cubicBezTo>
                  <a:cubicBezTo>
                    <a:pt x="66" y="269"/>
                    <a:pt x="69" y="268"/>
                    <a:pt x="72" y="266"/>
                  </a:cubicBezTo>
                  <a:cubicBezTo>
                    <a:pt x="92" y="246"/>
                    <a:pt x="92" y="246"/>
                    <a:pt x="92" y="246"/>
                  </a:cubicBezTo>
                  <a:cubicBezTo>
                    <a:pt x="95" y="247"/>
                    <a:pt x="97" y="249"/>
                    <a:pt x="100" y="250"/>
                  </a:cubicBezTo>
                  <a:cubicBezTo>
                    <a:pt x="95" y="279"/>
                    <a:pt x="95" y="279"/>
                    <a:pt x="95" y="279"/>
                  </a:cubicBezTo>
                  <a:cubicBezTo>
                    <a:pt x="95" y="282"/>
                    <a:pt x="96" y="284"/>
                    <a:pt x="99" y="285"/>
                  </a:cubicBezTo>
                  <a:cubicBezTo>
                    <a:pt x="117" y="290"/>
                    <a:pt x="117" y="290"/>
                    <a:pt x="117" y="290"/>
                  </a:cubicBezTo>
                  <a:cubicBezTo>
                    <a:pt x="119" y="291"/>
                    <a:pt x="122" y="290"/>
                    <a:pt x="124" y="287"/>
                  </a:cubicBezTo>
                  <a:cubicBezTo>
                    <a:pt x="135" y="260"/>
                    <a:pt x="135" y="260"/>
                    <a:pt x="135" y="260"/>
                  </a:cubicBezTo>
                  <a:cubicBezTo>
                    <a:pt x="136" y="260"/>
                    <a:pt x="138" y="260"/>
                    <a:pt x="139" y="260"/>
                  </a:cubicBezTo>
                  <a:cubicBezTo>
                    <a:pt x="146" y="288"/>
                    <a:pt x="146" y="288"/>
                    <a:pt x="146" y="288"/>
                  </a:cubicBezTo>
                  <a:cubicBezTo>
                    <a:pt x="147" y="291"/>
                    <a:pt x="150" y="293"/>
                    <a:pt x="152" y="292"/>
                  </a:cubicBezTo>
                  <a:cubicBezTo>
                    <a:pt x="171" y="290"/>
                    <a:pt x="171" y="290"/>
                    <a:pt x="171" y="290"/>
                  </a:cubicBezTo>
                  <a:cubicBezTo>
                    <a:pt x="173" y="290"/>
                    <a:pt x="176" y="287"/>
                    <a:pt x="176" y="284"/>
                  </a:cubicBezTo>
                  <a:cubicBezTo>
                    <a:pt x="176" y="257"/>
                    <a:pt x="176" y="257"/>
                    <a:pt x="176" y="257"/>
                  </a:cubicBezTo>
                  <a:cubicBezTo>
                    <a:pt x="178" y="256"/>
                    <a:pt x="181" y="256"/>
                    <a:pt x="184" y="255"/>
                  </a:cubicBezTo>
                  <a:cubicBezTo>
                    <a:pt x="200" y="277"/>
                    <a:pt x="200" y="277"/>
                    <a:pt x="200" y="277"/>
                  </a:cubicBezTo>
                  <a:cubicBezTo>
                    <a:pt x="202" y="279"/>
                    <a:pt x="205" y="280"/>
                    <a:pt x="207" y="279"/>
                  </a:cubicBezTo>
                  <a:cubicBezTo>
                    <a:pt x="224" y="270"/>
                    <a:pt x="224" y="270"/>
                    <a:pt x="224" y="270"/>
                  </a:cubicBezTo>
                  <a:cubicBezTo>
                    <a:pt x="226" y="268"/>
                    <a:pt x="227" y="265"/>
                    <a:pt x="226" y="262"/>
                  </a:cubicBezTo>
                  <a:cubicBezTo>
                    <a:pt x="216" y="238"/>
                    <a:pt x="216" y="238"/>
                    <a:pt x="216" y="238"/>
                  </a:cubicBezTo>
                  <a:cubicBezTo>
                    <a:pt x="218" y="236"/>
                    <a:pt x="221" y="234"/>
                    <a:pt x="223" y="232"/>
                  </a:cubicBezTo>
                  <a:cubicBezTo>
                    <a:pt x="246" y="246"/>
                    <a:pt x="246" y="246"/>
                    <a:pt x="246" y="246"/>
                  </a:cubicBezTo>
                  <a:cubicBezTo>
                    <a:pt x="248" y="248"/>
                    <a:pt x="252" y="248"/>
                    <a:pt x="253" y="245"/>
                  </a:cubicBezTo>
                  <a:cubicBezTo>
                    <a:pt x="265" y="231"/>
                    <a:pt x="265" y="231"/>
                    <a:pt x="265" y="231"/>
                  </a:cubicBezTo>
                  <a:cubicBezTo>
                    <a:pt x="267" y="229"/>
                    <a:pt x="267" y="226"/>
                    <a:pt x="265" y="223"/>
                  </a:cubicBezTo>
                  <a:cubicBezTo>
                    <a:pt x="246" y="204"/>
                    <a:pt x="246" y="204"/>
                    <a:pt x="246" y="204"/>
                  </a:cubicBezTo>
                  <a:cubicBezTo>
                    <a:pt x="247" y="201"/>
                    <a:pt x="249" y="198"/>
                    <a:pt x="250" y="196"/>
                  </a:cubicBezTo>
                  <a:cubicBezTo>
                    <a:pt x="277" y="200"/>
                    <a:pt x="277" y="200"/>
                    <a:pt x="277" y="200"/>
                  </a:cubicBezTo>
                  <a:cubicBezTo>
                    <a:pt x="280" y="200"/>
                    <a:pt x="283" y="198"/>
                    <a:pt x="283" y="196"/>
                  </a:cubicBezTo>
                  <a:lnTo>
                    <a:pt x="288" y="178"/>
                  </a:lnTo>
                  <a:close/>
                  <a:moveTo>
                    <a:pt x="133" y="231"/>
                  </a:moveTo>
                  <a:cubicBezTo>
                    <a:pt x="142" y="199"/>
                    <a:pt x="142" y="199"/>
                    <a:pt x="142" y="199"/>
                  </a:cubicBezTo>
                  <a:cubicBezTo>
                    <a:pt x="152" y="200"/>
                    <a:pt x="162" y="198"/>
                    <a:pt x="171" y="193"/>
                  </a:cubicBezTo>
                  <a:cubicBezTo>
                    <a:pt x="195" y="218"/>
                    <a:pt x="195" y="218"/>
                    <a:pt x="195" y="218"/>
                  </a:cubicBezTo>
                  <a:cubicBezTo>
                    <a:pt x="177" y="230"/>
                    <a:pt x="155" y="236"/>
                    <a:pt x="133" y="231"/>
                  </a:cubicBezTo>
                  <a:close/>
                  <a:moveTo>
                    <a:pt x="70" y="182"/>
                  </a:moveTo>
                  <a:cubicBezTo>
                    <a:pt x="104" y="174"/>
                    <a:pt x="104" y="174"/>
                    <a:pt x="104" y="174"/>
                  </a:cubicBezTo>
                  <a:cubicBezTo>
                    <a:pt x="109" y="182"/>
                    <a:pt x="116" y="189"/>
                    <a:pt x="126" y="194"/>
                  </a:cubicBezTo>
                  <a:cubicBezTo>
                    <a:pt x="116" y="227"/>
                    <a:pt x="116" y="227"/>
                    <a:pt x="116" y="227"/>
                  </a:cubicBezTo>
                  <a:cubicBezTo>
                    <a:pt x="95" y="218"/>
                    <a:pt x="79" y="202"/>
                    <a:pt x="70" y="182"/>
                  </a:cubicBezTo>
                  <a:close/>
                  <a:moveTo>
                    <a:pt x="163" y="65"/>
                  </a:moveTo>
                  <a:cubicBezTo>
                    <a:pt x="153" y="97"/>
                    <a:pt x="153" y="97"/>
                    <a:pt x="153" y="97"/>
                  </a:cubicBezTo>
                  <a:cubicBezTo>
                    <a:pt x="142" y="96"/>
                    <a:pt x="131" y="99"/>
                    <a:pt x="122" y="104"/>
                  </a:cubicBezTo>
                  <a:cubicBezTo>
                    <a:pt x="98" y="80"/>
                    <a:pt x="98" y="80"/>
                    <a:pt x="98" y="80"/>
                  </a:cubicBezTo>
                  <a:cubicBezTo>
                    <a:pt x="116" y="66"/>
                    <a:pt x="139" y="61"/>
                    <a:pt x="163" y="65"/>
                  </a:cubicBezTo>
                  <a:close/>
                  <a:moveTo>
                    <a:pt x="226" y="116"/>
                  </a:moveTo>
                  <a:cubicBezTo>
                    <a:pt x="193" y="125"/>
                    <a:pt x="193" y="125"/>
                    <a:pt x="193" y="125"/>
                  </a:cubicBezTo>
                  <a:cubicBezTo>
                    <a:pt x="188" y="115"/>
                    <a:pt x="180" y="107"/>
                    <a:pt x="170" y="102"/>
                  </a:cubicBezTo>
                  <a:cubicBezTo>
                    <a:pt x="179" y="70"/>
                    <a:pt x="179" y="70"/>
                    <a:pt x="179" y="70"/>
                  </a:cubicBezTo>
                  <a:cubicBezTo>
                    <a:pt x="201" y="78"/>
                    <a:pt x="218" y="96"/>
                    <a:pt x="226" y="116"/>
                  </a:cubicBezTo>
                  <a:close/>
                  <a:moveTo>
                    <a:pt x="198" y="141"/>
                  </a:moveTo>
                  <a:cubicBezTo>
                    <a:pt x="231" y="133"/>
                    <a:pt x="231" y="133"/>
                    <a:pt x="231" y="133"/>
                  </a:cubicBezTo>
                  <a:cubicBezTo>
                    <a:pt x="233" y="145"/>
                    <a:pt x="233" y="159"/>
                    <a:pt x="229" y="172"/>
                  </a:cubicBezTo>
                  <a:cubicBezTo>
                    <a:pt x="225" y="185"/>
                    <a:pt x="218" y="198"/>
                    <a:pt x="208" y="207"/>
                  </a:cubicBezTo>
                  <a:cubicBezTo>
                    <a:pt x="185" y="183"/>
                    <a:pt x="185" y="183"/>
                    <a:pt x="185" y="183"/>
                  </a:cubicBezTo>
                  <a:cubicBezTo>
                    <a:pt x="190" y="177"/>
                    <a:pt x="195" y="170"/>
                    <a:pt x="197" y="162"/>
                  </a:cubicBezTo>
                  <a:cubicBezTo>
                    <a:pt x="199" y="155"/>
                    <a:pt x="199" y="148"/>
                    <a:pt x="198" y="141"/>
                  </a:cubicBezTo>
                  <a:close/>
                  <a:moveTo>
                    <a:pt x="169" y="154"/>
                  </a:moveTo>
                  <a:cubicBezTo>
                    <a:pt x="166" y="166"/>
                    <a:pt x="153" y="173"/>
                    <a:pt x="142" y="169"/>
                  </a:cubicBezTo>
                  <a:cubicBezTo>
                    <a:pt x="130" y="166"/>
                    <a:pt x="123" y="154"/>
                    <a:pt x="127" y="142"/>
                  </a:cubicBezTo>
                  <a:cubicBezTo>
                    <a:pt x="130" y="130"/>
                    <a:pt x="142" y="123"/>
                    <a:pt x="154" y="127"/>
                  </a:cubicBezTo>
                  <a:cubicBezTo>
                    <a:pt x="166" y="130"/>
                    <a:pt x="172" y="142"/>
                    <a:pt x="169" y="154"/>
                  </a:cubicBezTo>
                  <a:close/>
                  <a:moveTo>
                    <a:pt x="98" y="157"/>
                  </a:moveTo>
                  <a:cubicBezTo>
                    <a:pt x="65" y="166"/>
                    <a:pt x="65" y="166"/>
                    <a:pt x="65" y="166"/>
                  </a:cubicBezTo>
                  <a:cubicBezTo>
                    <a:pt x="62" y="152"/>
                    <a:pt x="62" y="138"/>
                    <a:pt x="66" y="125"/>
                  </a:cubicBezTo>
                  <a:cubicBezTo>
                    <a:pt x="70" y="112"/>
                    <a:pt x="77" y="101"/>
                    <a:pt x="85" y="91"/>
                  </a:cubicBezTo>
                  <a:cubicBezTo>
                    <a:pt x="108" y="116"/>
                    <a:pt x="108" y="116"/>
                    <a:pt x="108" y="116"/>
                  </a:cubicBezTo>
                  <a:cubicBezTo>
                    <a:pt x="104" y="121"/>
                    <a:pt x="101" y="127"/>
                    <a:pt x="99" y="134"/>
                  </a:cubicBezTo>
                  <a:cubicBezTo>
                    <a:pt x="96" y="142"/>
                    <a:pt x="96" y="150"/>
                    <a:pt x="98" y="157"/>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350" dirty="0">
                <a:latin typeface="微软雅黑" panose="020B0503020204020204" pitchFamily="34" charset="-122"/>
              </a:endParaRPr>
            </a:p>
          </p:txBody>
        </p:sp>
        <p:sp>
          <p:nvSpPr>
            <p:cNvPr id="16" name="Freeform 31"/>
            <p:cNvSpPr>
              <a:spLocks noEditPoints="1"/>
            </p:cNvSpPr>
            <p:nvPr/>
          </p:nvSpPr>
          <p:spPr bwMode="auto">
            <a:xfrm flipH="1">
              <a:off x="14617630" y="4598678"/>
              <a:ext cx="1381559" cy="1381559"/>
            </a:xfrm>
            <a:custGeom>
              <a:avLst/>
              <a:gdLst>
                <a:gd name="T0" fmla="*/ 234 w 263"/>
                <a:gd name="T1" fmla="*/ 144 h 263"/>
                <a:gd name="T2" fmla="*/ 262 w 263"/>
                <a:gd name="T3" fmla="*/ 124 h 263"/>
                <a:gd name="T4" fmla="*/ 230 w 263"/>
                <a:gd name="T5" fmla="*/ 103 h 263"/>
                <a:gd name="T6" fmla="*/ 249 w 263"/>
                <a:gd name="T7" fmla="*/ 74 h 263"/>
                <a:gd name="T8" fmla="*/ 210 w 263"/>
                <a:gd name="T9" fmla="*/ 67 h 263"/>
                <a:gd name="T10" fmla="*/ 219 w 263"/>
                <a:gd name="T11" fmla="*/ 34 h 263"/>
                <a:gd name="T12" fmla="*/ 179 w 263"/>
                <a:gd name="T13" fmla="*/ 42 h 263"/>
                <a:gd name="T14" fmla="*/ 182 w 263"/>
                <a:gd name="T15" fmla="*/ 14 h 263"/>
                <a:gd name="T16" fmla="*/ 156 w 263"/>
                <a:gd name="T17" fmla="*/ 7 h 263"/>
                <a:gd name="T18" fmla="*/ 140 w 263"/>
                <a:gd name="T19" fmla="*/ 31 h 263"/>
                <a:gd name="T20" fmla="*/ 110 w 263"/>
                <a:gd name="T21" fmla="*/ 3 h 263"/>
                <a:gd name="T22" fmla="*/ 101 w 263"/>
                <a:gd name="T23" fmla="*/ 37 h 263"/>
                <a:gd name="T24" fmla="*/ 78 w 263"/>
                <a:gd name="T25" fmla="*/ 12 h 263"/>
                <a:gd name="T26" fmla="*/ 71 w 263"/>
                <a:gd name="T27" fmla="*/ 52 h 263"/>
                <a:gd name="T28" fmla="*/ 43 w 263"/>
                <a:gd name="T29" fmla="*/ 42 h 263"/>
                <a:gd name="T30" fmla="*/ 26 w 263"/>
                <a:gd name="T31" fmla="*/ 62 h 263"/>
                <a:gd name="T32" fmla="*/ 42 w 263"/>
                <a:gd name="T33" fmla="*/ 88 h 263"/>
                <a:gd name="T34" fmla="*/ 9 w 263"/>
                <a:gd name="T35" fmla="*/ 87 h 263"/>
                <a:gd name="T36" fmla="*/ 32 w 263"/>
                <a:gd name="T37" fmla="*/ 121 h 263"/>
                <a:gd name="T38" fmla="*/ 31 w 263"/>
                <a:gd name="T39" fmla="*/ 127 h 263"/>
                <a:gd name="T40" fmla="*/ 3 w 263"/>
                <a:gd name="T41" fmla="*/ 156 h 263"/>
                <a:gd name="T42" fmla="*/ 37 w 263"/>
                <a:gd name="T43" fmla="*/ 166 h 263"/>
                <a:gd name="T44" fmla="*/ 22 w 263"/>
                <a:gd name="T45" fmla="*/ 203 h 263"/>
                <a:gd name="T46" fmla="*/ 57 w 263"/>
                <a:gd name="T47" fmla="*/ 200 h 263"/>
                <a:gd name="T48" fmla="*/ 58 w 263"/>
                <a:gd name="T49" fmla="*/ 240 h 263"/>
                <a:gd name="T50" fmla="*/ 90 w 263"/>
                <a:gd name="T51" fmla="*/ 225 h 263"/>
                <a:gd name="T52" fmla="*/ 105 w 263"/>
                <a:gd name="T53" fmla="*/ 261 h 263"/>
                <a:gd name="T54" fmla="*/ 125 w 263"/>
                <a:gd name="T55" fmla="*/ 234 h 263"/>
                <a:gd name="T56" fmla="*/ 154 w 263"/>
                <a:gd name="T57" fmla="*/ 261 h 263"/>
                <a:gd name="T58" fmla="*/ 166 w 263"/>
                <a:gd name="T59" fmla="*/ 229 h 263"/>
                <a:gd name="T60" fmla="*/ 202 w 263"/>
                <a:gd name="T61" fmla="*/ 242 h 263"/>
                <a:gd name="T62" fmla="*/ 201 w 263"/>
                <a:gd name="T63" fmla="*/ 208 h 263"/>
                <a:gd name="T64" fmla="*/ 239 w 263"/>
                <a:gd name="T65" fmla="*/ 208 h 263"/>
                <a:gd name="T66" fmla="*/ 225 w 263"/>
                <a:gd name="T67" fmla="*/ 176 h 263"/>
                <a:gd name="T68" fmla="*/ 260 w 263"/>
                <a:gd name="T69" fmla="*/ 160 h 263"/>
                <a:gd name="T70" fmla="*/ 154 w 263"/>
                <a:gd name="T71" fmla="*/ 174 h 263"/>
                <a:gd name="T72" fmla="*/ 63 w 263"/>
                <a:gd name="T73" fmla="*/ 163 h 263"/>
                <a:gd name="T74" fmla="*/ 105 w 263"/>
                <a:gd name="T75" fmla="*/ 204 h 263"/>
                <a:gd name="T76" fmla="*/ 138 w 263"/>
                <a:gd name="T77" fmla="*/ 87 h 263"/>
                <a:gd name="T78" fmla="*/ 147 w 263"/>
                <a:gd name="T79" fmla="*/ 58 h 263"/>
                <a:gd name="T80" fmla="*/ 153 w 263"/>
                <a:gd name="T81" fmla="*/ 91 h 263"/>
                <a:gd name="T82" fmla="*/ 179 w 263"/>
                <a:gd name="T83" fmla="*/ 126 h 263"/>
                <a:gd name="T84" fmla="*/ 188 w 263"/>
                <a:gd name="T85" fmla="*/ 186 h 263"/>
                <a:gd name="T86" fmla="*/ 179 w 263"/>
                <a:gd name="T87" fmla="*/ 126 h 263"/>
                <a:gd name="T88" fmla="*/ 114 w 263"/>
                <a:gd name="T89" fmla="*/ 127 h 263"/>
                <a:gd name="T90" fmla="*/ 88 w 263"/>
                <a:gd name="T91" fmla="*/ 141 h 263"/>
                <a:gd name="T92" fmla="*/ 77 w 263"/>
                <a:gd name="T93" fmla="*/ 82 h 263"/>
                <a:gd name="T94" fmla="*/ 88 w 263"/>
                <a:gd name="T95" fmla="*/ 141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3" h="263">
                  <a:moveTo>
                    <a:pt x="260" y="160"/>
                  </a:moveTo>
                  <a:cubicBezTo>
                    <a:pt x="261" y="157"/>
                    <a:pt x="259" y="155"/>
                    <a:pt x="257" y="154"/>
                  </a:cubicBezTo>
                  <a:cubicBezTo>
                    <a:pt x="234" y="144"/>
                    <a:pt x="234" y="144"/>
                    <a:pt x="234" y="144"/>
                  </a:cubicBezTo>
                  <a:cubicBezTo>
                    <a:pt x="234" y="141"/>
                    <a:pt x="235" y="138"/>
                    <a:pt x="235" y="135"/>
                  </a:cubicBezTo>
                  <a:cubicBezTo>
                    <a:pt x="258" y="129"/>
                    <a:pt x="258" y="129"/>
                    <a:pt x="258" y="129"/>
                  </a:cubicBezTo>
                  <a:cubicBezTo>
                    <a:pt x="261" y="129"/>
                    <a:pt x="263" y="126"/>
                    <a:pt x="262" y="124"/>
                  </a:cubicBezTo>
                  <a:cubicBezTo>
                    <a:pt x="260" y="107"/>
                    <a:pt x="260" y="107"/>
                    <a:pt x="260" y="107"/>
                  </a:cubicBezTo>
                  <a:cubicBezTo>
                    <a:pt x="260" y="105"/>
                    <a:pt x="258" y="103"/>
                    <a:pt x="255" y="103"/>
                  </a:cubicBezTo>
                  <a:cubicBezTo>
                    <a:pt x="230" y="103"/>
                    <a:pt x="230" y="103"/>
                    <a:pt x="230" y="103"/>
                  </a:cubicBezTo>
                  <a:cubicBezTo>
                    <a:pt x="229" y="100"/>
                    <a:pt x="228" y="98"/>
                    <a:pt x="227" y="95"/>
                  </a:cubicBezTo>
                  <a:cubicBezTo>
                    <a:pt x="247" y="81"/>
                    <a:pt x="247" y="81"/>
                    <a:pt x="247" y="81"/>
                  </a:cubicBezTo>
                  <a:cubicBezTo>
                    <a:pt x="250" y="79"/>
                    <a:pt x="250" y="76"/>
                    <a:pt x="249" y="74"/>
                  </a:cubicBezTo>
                  <a:cubicBezTo>
                    <a:pt x="241" y="60"/>
                    <a:pt x="241" y="60"/>
                    <a:pt x="241" y="60"/>
                  </a:cubicBezTo>
                  <a:cubicBezTo>
                    <a:pt x="240" y="57"/>
                    <a:pt x="237" y="56"/>
                    <a:pt x="235" y="57"/>
                  </a:cubicBezTo>
                  <a:cubicBezTo>
                    <a:pt x="210" y="67"/>
                    <a:pt x="210" y="67"/>
                    <a:pt x="210" y="67"/>
                  </a:cubicBezTo>
                  <a:cubicBezTo>
                    <a:pt x="209" y="65"/>
                    <a:pt x="207" y="63"/>
                    <a:pt x="206" y="62"/>
                  </a:cubicBezTo>
                  <a:cubicBezTo>
                    <a:pt x="220" y="41"/>
                    <a:pt x="220" y="41"/>
                    <a:pt x="220" y="41"/>
                  </a:cubicBezTo>
                  <a:cubicBezTo>
                    <a:pt x="221" y="39"/>
                    <a:pt x="221" y="35"/>
                    <a:pt x="219" y="34"/>
                  </a:cubicBezTo>
                  <a:cubicBezTo>
                    <a:pt x="206" y="23"/>
                    <a:pt x="206" y="23"/>
                    <a:pt x="206" y="23"/>
                  </a:cubicBezTo>
                  <a:cubicBezTo>
                    <a:pt x="204" y="21"/>
                    <a:pt x="201" y="21"/>
                    <a:pt x="199" y="23"/>
                  </a:cubicBezTo>
                  <a:cubicBezTo>
                    <a:pt x="179" y="42"/>
                    <a:pt x="179" y="42"/>
                    <a:pt x="179" y="42"/>
                  </a:cubicBezTo>
                  <a:cubicBezTo>
                    <a:pt x="179" y="42"/>
                    <a:pt x="179" y="42"/>
                    <a:pt x="179" y="42"/>
                  </a:cubicBezTo>
                  <a:cubicBezTo>
                    <a:pt x="178" y="42"/>
                    <a:pt x="178" y="42"/>
                    <a:pt x="177" y="41"/>
                  </a:cubicBezTo>
                  <a:cubicBezTo>
                    <a:pt x="182" y="14"/>
                    <a:pt x="182" y="14"/>
                    <a:pt x="182" y="14"/>
                  </a:cubicBezTo>
                  <a:cubicBezTo>
                    <a:pt x="182" y="11"/>
                    <a:pt x="180" y="9"/>
                    <a:pt x="178" y="8"/>
                  </a:cubicBezTo>
                  <a:cubicBezTo>
                    <a:pt x="162" y="4"/>
                    <a:pt x="162" y="4"/>
                    <a:pt x="162" y="4"/>
                  </a:cubicBezTo>
                  <a:cubicBezTo>
                    <a:pt x="160" y="3"/>
                    <a:pt x="157" y="4"/>
                    <a:pt x="156" y="7"/>
                  </a:cubicBezTo>
                  <a:cubicBezTo>
                    <a:pt x="145" y="32"/>
                    <a:pt x="145" y="32"/>
                    <a:pt x="145" y="32"/>
                  </a:cubicBezTo>
                  <a:cubicBezTo>
                    <a:pt x="143" y="32"/>
                    <a:pt x="142" y="32"/>
                    <a:pt x="140" y="32"/>
                  </a:cubicBezTo>
                  <a:cubicBezTo>
                    <a:pt x="140" y="31"/>
                    <a:pt x="140" y="31"/>
                    <a:pt x="140" y="31"/>
                  </a:cubicBezTo>
                  <a:cubicBezTo>
                    <a:pt x="132" y="4"/>
                    <a:pt x="132" y="4"/>
                    <a:pt x="132" y="4"/>
                  </a:cubicBezTo>
                  <a:cubicBezTo>
                    <a:pt x="132" y="1"/>
                    <a:pt x="129" y="0"/>
                    <a:pt x="127" y="0"/>
                  </a:cubicBezTo>
                  <a:cubicBezTo>
                    <a:pt x="110" y="3"/>
                    <a:pt x="110" y="3"/>
                    <a:pt x="110" y="3"/>
                  </a:cubicBezTo>
                  <a:cubicBezTo>
                    <a:pt x="108" y="3"/>
                    <a:pt x="106" y="5"/>
                    <a:pt x="106" y="8"/>
                  </a:cubicBezTo>
                  <a:cubicBezTo>
                    <a:pt x="107" y="35"/>
                    <a:pt x="107" y="35"/>
                    <a:pt x="107" y="35"/>
                  </a:cubicBezTo>
                  <a:cubicBezTo>
                    <a:pt x="105" y="35"/>
                    <a:pt x="103" y="36"/>
                    <a:pt x="101" y="37"/>
                  </a:cubicBezTo>
                  <a:cubicBezTo>
                    <a:pt x="101" y="36"/>
                    <a:pt x="101" y="36"/>
                    <a:pt x="101" y="36"/>
                  </a:cubicBezTo>
                  <a:cubicBezTo>
                    <a:pt x="84" y="14"/>
                    <a:pt x="84" y="14"/>
                    <a:pt x="84" y="14"/>
                  </a:cubicBezTo>
                  <a:cubicBezTo>
                    <a:pt x="83" y="12"/>
                    <a:pt x="80" y="11"/>
                    <a:pt x="78" y="12"/>
                  </a:cubicBezTo>
                  <a:cubicBezTo>
                    <a:pt x="63" y="21"/>
                    <a:pt x="63" y="21"/>
                    <a:pt x="63" y="21"/>
                  </a:cubicBezTo>
                  <a:cubicBezTo>
                    <a:pt x="61" y="22"/>
                    <a:pt x="60" y="25"/>
                    <a:pt x="61" y="27"/>
                  </a:cubicBezTo>
                  <a:cubicBezTo>
                    <a:pt x="71" y="52"/>
                    <a:pt x="71" y="52"/>
                    <a:pt x="71" y="52"/>
                  </a:cubicBezTo>
                  <a:cubicBezTo>
                    <a:pt x="70" y="54"/>
                    <a:pt x="68" y="55"/>
                    <a:pt x="66" y="56"/>
                  </a:cubicBezTo>
                  <a:cubicBezTo>
                    <a:pt x="66" y="56"/>
                    <a:pt x="66" y="56"/>
                    <a:pt x="66" y="56"/>
                  </a:cubicBezTo>
                  <a:cubicBezTo>
                    <a:pt x="43" y="42"/>
                    <a:pt x="43" y="42"/>
                    <a:pt x="43" y="42"/>
                  </a:cubicBezTo>
                  <a:cubicBezTo>
                    <a:pt x="41" y="40"/>
                    <a:pt x="37" y="40"/>
                    <a:pt x="36" y="42"/>
                  </a:cubicBezTo>
                  <a:cubicBezTo>
                    <a:pt x="26" y="55"/>
                    <a:pt x="26" y="55"/>
                    <a:pt x="26" y="55"/>
                  </a:cubicBezTo>
                  <a:cubicBezTo>
                    <a:pt x="24" y="57"/>
                    <a:pt x="24" y="60"/>
                    <a:pt x="26" y="62"/>
                  </a:cubicBezTo>
                  <a:cubicBezTo>
                    <a:pt x="45" y="82"/>
                    <a:pt x="45" y="82"/>
                    <a:pt x="45" y="82"/>
                  </a:cubicBezTo>
                  <a:cubicBezTo>
                    <a:pt x="45" y="82"/>
                    <a:pt x="45" y="82"/>
                    <a:pt x="45" y="82"/>
                  </a:cubicBezTo>
                  <a:cubicBezTo>
                    <a:pt x="44" y="84"/>
                    <a:pt x="43" y="86"/>
                    <a:pt x="42" y="88"/>
                  </a:cubicBezTo>
                  <a:cubicBezTo>
                    <a:pt x="42" y="88"/>
                    <a:pt x="42" y="88"/>
                    <a:pt x="42" y="88"/>
                  </a:cubicBezTo>
                  <a:cubicBezTo>
                    <a:pt x="14" y="84"/>
                    <a:pt x="14" y="84"/>
                    <a:pt x="14" y="84"/>
                  </a:cubicBezTo>
                  <a:cubicBezTo>
                    <a:pt x="12" y="83"/>
                    <a:pt x="9" y="85"/>
                    <a:pt x="9" y="87"/>
                  </a:cubicBezTo>
                  <a:cubicBezTo>
                    <a:pt x="4" y="103"/>
                    <a:pt x="4" y="103"/>
                    <a:pt x="4" y="103"/>
                  </a:cubicBezTo>
                  <a:cubicBezTo>
                    <a:pt x="3" y="106"/>
                    <a:pt x="4" y="108"/>
                    <a:pt x="7" y="109"/>
                  </a:cubicBezTo>
                  <a:cubicBezTo>
                    <a:pt x="32" y="121"/>
                    <a:pt x="32" y="121"/>
                    <a:pt x="32" y="121"/>
                  </a:cubicBezTo>
                  <a:cubicBezTo>
                    <a:pt x="32" y="121"/>
                    <a:pt x="32" y="121"/>
                    <a:pt x="32" y="121"/>
                  </a:cubicBezTo>
                  <a:cubicBezTo>
                    <a:pt x="32" y="123"/>
                    <a:pt x="32" y="125"/>
                    <a:pt x="32" y="126"/>
                  </a:cubicBezTo>
                  <a:cubicBezTo>
                    <a:pt x="31" y="127"/>
                    <a:pt x="31" y="127"/>
                    <a:pt x="31" y="127"/>
                  </a:cubicBezTo>
                  <a:cubicBezTo>
                    <a:pt x="5" y="133"/>
                    <a:pt x="5" y="133"/>
                    <a:pt x="5" y="133"/>
                  </a:cubicBezTo>
                  <a:cubicBezTo>
                    <a:pt x="2" y="134"/>
                    <a:pt x="0" y="137"/>
                    <a:pt x="1" y="139"/>
                  </a:cubicBezTo>
                  <a:cubicBezTo>
                    <a:pt x="3" y="156"/>
                    <a:pt x="3" y="156"/>
                    <a:pt x="3" y="156"/>
                  </a:cubicBezTo>
                  <a:cubicBezTo>
                    <a:pt x="3" y="158"/>
                    <a:pt x="5" y="160"/>
                    <a:pt x="8" y="160"/>
                  </a:cubicBezTo>
                  <a:cubicBezTo>
                    <a:pt x="35" y="160"/>
                    <a:pt x="35" y="160"/>
                    <a:pt x="35" y="160"/>
                  </a:cubicBezTo>
                  <a:cubicBezTo>
                    <a:pt x="36" y="162"/>
                    <a:pt x="37" y="164"/>
                    <a:pt x="37" y="166"/>
                  </a:cubicBezTo>
                  <a:cubicBezTo>
                    <a:pt x="16" y="182"/>
                    <a:pt x="16" y="182"/>
                    <a:pt x="16" y="182"/>
                  </a:cubicBezTo>
                  <a:cubicBezTo>
                    <a:pt x="13" y="183"/>
                    <a:pt x="13" y="186"/>
                    <a:pt x="14" y="188"/>
                  </a:cubicBezTo>
                  <a:cubicBezTo>
                    <a:pt x="22" y="203"/>
                    <a:pt x="22" y="203"/>
                    <a:pt x="22" y="203"/>
                  </a:cubicBezTo>
                  <a:cubicBezTo>
                    <a:pt x="23" y="205"/>
                    <a:pt x="26" y="206"/>
                    <a:pt x="28" y="205"/>
                  </a:cubicBezTo>
                  <a:cubicBezTo>
                    <a:pt x="53" y="196"/>
                    <a:pt x="53" y="196"/>
                    <a:pt x="53" y="196"/>
                  </a:cubicBezTo>
                  <a:cubicBezTo>
                    <a:pt x="55" y="197"/>
                    <a:pt x="56" y="199"/>
                    <a:pt x="57" y="200"/>
                  </a:cubicBezTo>
                  <a:cubicBezTo>
                    <a:pt x="44" y="222"/>
                    <a:pt x="44" y="222"/>
                    <a:pt x="44" y="222"/>
                  </a:cubicBezTo>
                  <a:cubicBezTo>
                    <a:pt x="42" y="225"/>
                    <a:pt x="43" y="228"/>
                    <a:pt x="45" y="229"/>
                  </a:cubicBezTo>
                  <a:cubicBezTo>
                    <a:pt x="58" y="240"/>
                    <a:pt x="58" y="240"/>
                    <a:pt x="58" y="240"/>
                  </a:cubicBezTo>
                  <a:cubicBezTo>
                    <a:pt x="59" y="241"/>
                    <a:pt x="62" y="241"/>
                    <a:pt x="64" y="239"/>
                  </a:cubicBezTo>
                  <a:cubicBezTo>
                    <a:pt x="83" y="221"/>
                    <a:pt x="83" y="221"/>
                    <a:pt x="83" y="221"/>
                  </a:cubicBezTo>
                  <a:cubicBezTo>
                    <a:pt x="85" y="222"/>
                    <a:pt x="87" y="223"/>
                    <a:pt x="90" y="225"/>
                  </a:cubicBezTo>
                  <a:cubicBezTo>
                    <a:pt x="86" y="250"/>
                    <a:pt x="86" y="250"/>
                    <a:pt x="86" y="250"/>
                  </a:cubicBezTo>
                  <a:cubicBezTo>
                    <a:pt x="85" y="253"/>
                    <a:pt x="87" y="256"/>
                    <a:pt x="89" y="256"/>
                  </a:cubicBezTo>
                  <a:cubicBezTo>
                    <a:pt x="105" y="261"/>
                    <a:pt x="105" y="261"/>
                    <a:pt x="105" y="261"/>
                  </a:cubicBezTo>
                  <a:cubicBezTo>
                    <a:pt x="107" y="262"/>
                    <a:pt x="110" y="260"/>
                    <a:pt x="111" y="258"/>
                  </a:cubicBezTo>
                  <a:cubicBezTo>
                    <a:pt x="122" y="234"/>
                    <a:pt x="122" y="234"/>
                    <a:pt x="122" y="234"/>
                  </a:cubicBezTo>
                  <a:cubicBezTo>
                    <a:pt x="123" y="234"/>
                    <a:pt x="124" y="234"/>
                    <a:pt x="125" y="234"/>
                  </a:cubicBezTo>
                  <a:cubicBezTo>
                    <a:pt x="132" y="259"/>
                    <a:pt x="132" y="259"/>
                    <a:pt x="132" y="259"/>
                  </a:cubicBezTo>
                  <a:cubicBezTo>
                    <a:pt x="132" y="261"/>
                    <a:pt x="135" y="263"/>
                    <a:pt x="137" y="263"/>
                  </a:cubicBezTo>
                  <a:cubicBezTo>
                    <a:pt x="154" y="261"/>
                    <a:pt x="154" y="261"/>
                    <a:pt x="154" y="261"/>
                  </a:cubicBezTo>
                  <a:cubicBezTo>
                    <a:pt x="156" y="261"/>
                    <a:pt x="158" y="258"/>
                    <a:pt x="158" y="256"/>
                  </a:cubicBezTo>
                  <a:cubicBezTo>
                    <a:pt x="158" y="231"/>
                    <a:pt x="158" y="231"/>
                    <a:pt x="158" y="231"/>
                  </a:cubicBezTo>
                  <a:cubicBezTo>
                    <a:pt x="161" y="231"/>
                    <a:pt x="163" y="230"/>
                    <a:pt x="166" y="229"/>
                  </a:cubicBezTo>
                  <a:cubicBezTo>
                    <a:pt x="180" y="249"/>
                    <a:pt x="180" y="249"/>
                    <a:pt x="180" y="249"/>
                  </a:cubicBezTo>
                  <a:cubicBezTo>
                    <a:pt x="182" y="251"/>
                    <a:pt x="185" y="252"/>
                    <a:pt x="187" y="251"/>
                  </a:cubicBezTo>
                  <a:cubicBezTo>
                    <a:pt x="202" y="242"/>
                    <a:pt x="202" y="242"/>
                    <a:pt x="202" y="242"/>
                  </a:cubicBezTo>
                  <a:cubicBezTo>
                    <a:pt x="204" y="241"/>
                    <a:pt x="205" y="238"/>
                    <a:pt x="204" y="236"/>
                  </a:cubicBezTo>
                  <a:cubicBezTo>
                    <a:pt x="195" y="214"/>
                    <a:pt x="195" y="214"/>
                    <a:pt x="195" y="214"/>
                  </a:cubicBezTo>
                  <a:cubicBezTo>
                    <a:pt x="197" y="212"/>
                    <a:pt x="199" y="210"/>
                    <a:pt x="201" y="208"/>
                  </a:cubicBezTo>
                  <a:cubicBezTo>
                    <a:pt x="222" y="221"/>
                    <a:pt x="222" y="221"/>
                    <a:pt x="222" y="221"/>
                  </a:cubicBezTo>
                  <a:cubicBezTo>
                    <a:pt x="224" y="223"/>
                    <a:pt x="227" y="223"/>
                    <a:pt x="228" y="221"/>
                  </a:cubicBezTo>
                  <a:cubicBezTo>
                    <a:pt x="239" y="208"/>
                    <a:pt x="239" y="208"/>
                    <a:pt x="239" y="208"/>
                  </a:cubicBezTo>
                  <a:cubicBezTo>
                    <a:pt x="241" y="206"/>
                    <a:pt x="240" y="203"/>
                    <a:pt x="239" y="201"/>
                  </a:cubicBezTo>
                  <a:cubicBezTo>
                    <a:pt x="222" y="183"/>
                    <a:pt x="222" y="183"/>
                    <a:pt x="222" y="183"/>
                  </a:cubicBezTo>
                  <a:cubicBezTo>
                    <a:pt x="223" y="181"/>
                    <a:pt x="224" y="178"/>
                    <a:pt x="225" y="176"/>
                  </a:cubicBezTo>
                  <a:cubicBezTo>
                    <a:pt x="249" y="179"/>
                    <a:pt x="249" y="179"/>
                    <a:pt x="249" y="179"/>
                  </a:cubicBezTo>
                  <a:cubicBezTo>
                    <a:pt x="252" y="180"/>
                    <a:pt x="255" y="178"/>
                    <a:pt x="255" y="176"/>
                  </a:cubicBezTo>
                  <a:lnTo>
                    <a:pt x="260" y="160"/>
                  </a:lnTo>
                  <a:close/>
                  <a:moveTo>
                    <a:pt x="120" y="208"/>
                  </a:moveTo>
                  <a:cubicBezTo>
                    <a:pt x="128" y="179"/>
                    <a:pt x="128" y="179"/>
                    <a:pt x="128" y="179"/>
                  </a:cubicBezTo>
                  <a:cubicBezTo>
                    <a:pt x="137" y="180"/>
                    <a:pt x="146" y="178"/>
                    <a:pt x="154" y="174"/>
                  </a:cubicBezTo>
                  <a:cubicBezTo>
                    <a:pt x="176" y="196"/>
                    <a:pt x="176" y="196"/>
                    <a:pt x="176" y="196"/>
                  </a:cubicBezTo>
                  <a:cubicBezTo>
                    <a:pt x="160" y="207"/>
                    <a:pt x="140" y="212"/>
                    <a:pt x="120" y="208"/>
                  </a:cubicBezTo>
                  <a:close/>
                  <a:moveTo>
                    <a:pt x="63" y="163"/>
                  </a:moveTo>
                  <a:cubicBezTo>
                    <a:pt x="93" y="156"/>
                    <a:pt x="93" y="156"/>
                    <a:pt x="93" y="156"/>
                  </a:cubicBezTo>
                  <a:cubicBezTo>
                    <a:pt x="98" y="164"/>
                    <a:pt x="105" y="170"/>
                    <a:pt x="113" y="174"/>
                  </a:cubicBezTo>
                  <a:cubicBezTo>
                    <a:pt x="105" y="204"/>
                    <a:pt x="105" y="204"/>
                    <a:pt x="105" y="204"/>
                  </a:cubicBezTo>
                  <a:cubicBezTo>
                    <a:pt x="86" y="196"/>
                    <a:pt x="71" y="181"/>
                    <a:pt x="63" y="163"/>
                  </a:cubicBezTo>
                  <a:close/>
                  <a:moveTo>
                    <a:pt x="147" y="58"/>
                  </a:moveTo>
                  <a:cubicBezTo>
                    <a:pt x="138" y="87"/>
                    <a:pt x="138" y="87"/>
                    <a:pt x="138" y="87"/>
                  </a:cubicBezTo>
                  <a:cubicBezTo>
                    <a:pt x="128" y="86"/>
                    <a:pt x="118" y="88"/>
                    <a:pt x="110" y="93"/>
                  </a:cubicBezTo>
                  <a:cubicBezTo>
                    <a:pt x="88" y="71"/>
                    <a:pt x="88" y="71"/>
                    <a:pt x="88" y="71"/>
                  </a:cubicBezTo>
                  <a:cubicBezTo>
                    <a:pt x="105" y="59"/>
                    <a:pt x="126" y="54"/>
                    <a:pt x="147" y="58"/>
                  </a:cubicBezTo>
                  <a:close/>
                  <a:moveTo>
                    <a:pt x="204" y="104"/>
                  </a:moveTo>
                  <a:cubicBezTo>
                    <a:pt x="174" y="112"/>
                    <a:pt x="174" y="112"/>
                    <a:pt x="174" y="112"/>
                  </a:cubicBezTo>
                  <a:cubicBezTo>
                    <a:pt x="170" y="103"/>
                    <a:pt x="162" y="96"/>
                    <a:pt x="153" y="91"/>
                  </a:cubicBezTo>
                  <a:cubicBezTo>
                    <a:pt x="162" y="62"/>
                    <a:pt x="162" y="62"/>
                    <a:pt x="162" y="62"/>
                  </a:cubicBezTo>
                  <a:cubicBezTo>
                    <a:pt x="182" y="70"/>
                    <a:pt x="196" y="86"/>
                    <a:pt x="204" y="104"/>
                  </a:cubicBezTo>
                  <a:close/>
                  <a:moveTo>
                    <a:pt x="179" y="126"/>
                  </a:moveTo>
                  <a:cubicBezTo>
                    <a:pt x="208" y="119"/>
                    <a:pt x="208" y="119"/>
                    <a:pt x="208" y="119"/>
                  </a:cubicBezTo>
                  <a:cubicBezTo>
                    <a:pt x="210" y="130"/>
                    <a:pt x="210" y="142"/>
                    <a:pt x="207" y="154"/>
                  </a:cubicBezTo>
                  <a:cubicBezTo>
                    <a:pt x="203" y="167"/>
                    <a:pt x="196" y="177"/>
                    <a:pt x="188" y="186"/>
                  </a:cubicBezTo>
                  <a:cubicBezTo>
                    <a:pt x="167" y="164"/>
                    <a:pt x="167" y="164"/>
                    <a:pt x="167" y="164"/>
                  </a:cubicBezTo>
                  <a:cubicBezTo>
                    <a:pt x="172" y="159"/>
                    <a:pt x="175" y="153"/>
                    <a:pt x="177" y="146"/>
                  </a:cubicBezTo>
                  <a:cubicBezTo>
                    <a:pt x="179" y="139"/>
                    <a:pt x="180" y="133"/>
                    <a:pt x="179" y="126"/>
                  </a:cubicBezTo>
                  <a:close/>
                  <a:moveTo>
                    <a:pt x="152" y="138"/>
                  </a:moveTo>
                  <a:cubicBezTo>
                    <a:pt x="149" y="149"/>
                    <a:pt x="138" y="155"/>
                    <a:pt x="128" y="152"/>
                  </a:cubicBezTo>
                  <a:cubicBezTo>
                    <a:pt x="117" y="149"/>
                    <a:pt x="111" y="138"/>
                    <a:pt x="114" y="127"/>
                  </a:cubicBezTo>
                  <a:cubicBezTo>
                    <a:pt x="117" y="117"/>
                    <a:pt x="128" y="111"/>
                    <a:pt x="139" y="114"/>
                  </a:cubicBezTo>
                  <a:cubicBezTo>
                    <a:pt x="149" y="117"/>
                    <a:pt x="155" y="128"/>
                    <a:pt x="152" y="138"/>
                  </a:cubicBezTo>
                  <a:close/>
                  <a:moveTo>
                    <a:pt x="88" y="141"/>
                  </a:moveTo>
                  <a:cubicBezTo>
                    <a:pt x="58" y="149"/>
                    <a:pt x="58" y="149"/>
                    <a:pt x="58" y="149"/>
                  </a:cubicBezTo>
                  <a:cubicBezTo>
                    <a:pt x="56" y="137"/>
                    <a:pt x="56" y="124"/>
                    <a:pt x="60" y="112"/>
                  </a:cubicBezTo>
                  <a:cubicBezTo>
                    <a:pt x="63" y="100"/>
                    <a:pt x="69" y="90"/>
                    <a:pt x="77" y="82"/>
                  </a:cubicBezTo>
                  <a:cubicBezTo>
                    <a:pt x="98" y="104"/>
                    <a:pt x="98" y="104"/>
                    <a:pt x="98" y="104"/>
                  </a:cubicBezTo>
                  <a:cubicBezTo>
                    <a:pt x="94" y="108"/>
                    <a:pt x="91" y="114"/>
                    <a:pt x="89" y="120"/>
                  </a:cubicBezTo>
                  <a:cubicBezTo>
                    <a:pt x="87" y="127"/>
                    <a:pt x="87" y="134"/>
                    <a:pt x="88" y="14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US" sz="1350" dirty="0">
                <a:latin typeface="微软雅黑" panose="020B0503020204020204" pitchFamily="34" charset="-122"/>
              </a:endParaRPr>
            </a:p>
          </p:txBody>
        </p:sp>
        <p:sp>
          <p:nvSpPr>
            <p:cNvPr id="17" name="Freeform 33"/>
            <p:cNvSpPr>
              <a:spLocks noEditPoints="1"/>
            </p:cNvSpPr>
            <p:nvPr/>
          </p:nvSpPr>
          <p:spPr bwMode="auto">
            <a:xfrm flipH="1">
              <a:off x="14975713" y="5639341"/>
              <a:ext cx="2950176" cy="2952848"/>
            </a:xfrm>
            <a:custGeom>
              <a:avLst/>
              <a:gdLst>
                <a:gd name="T0" fmla="*/ 500 w 562"/>
                <a:gd name="T1" fmla="*/ 309 h 563"/>
                <a:gd name="T2" fmla="*/ 561 w 562"/>
                <a:gd name="T3" fmla="*/ 265 h 563"/>
                <a:gd name="T4" fmla="*/ 491 w 562"/>
                <a:gd name="T5" fmla="*/ 220 h 563"/>
                <a:gd name="T6" fmla="*/ 532 w 562"/>
                <a:gd name="T7" fmla="*/ 159 h 563"/>
                <a:gd name="T8" fmla="*/ 449 w 562"/>
                <a:gd name="T9" fmla="*/ 143 h 563"/>
                <a:gd name="T10" fmla="*/ 467 w 562"/>
                <a:gd name="T11" fmla="*/ 73 h 563"/>
                <a:gd name="T12" fmla="*/ 382 w 562"/>
                <a:gd name="T13" fmla="*/ 90 h 563"/>
                <a:gd name="T14" fmla="*/ 388 w 562"/>
                <a:gd name="T15" fmla="*/ 31 h 563"/>
                <a:gd name="T16" fmla="*/ 333 w 562"/>
                <a:gd name="T17" fmla="*/ 15 h 563"/>
                <a:gd name="T18" fmla="*/ 299 w 562"/>
                <a:gd name="T19" fmla="*/ 66 h 563"/>
                <a:gd name="T20" fmla="*/ 235 w 562"/>
                <a:gd name="T21" fmla="*/ 6 h 563"/>
                <a:gd name="T22" fmla="*/ 216 w 562"/>
                <a:gd name="T23" fmla="*/ 79 h 563"/>
                <a:gd name="T24" fmla="*/ 165 w 562"/>
                <a:gd name="T25" fmla="*/ 27 h 563"/>
                <a:gd name="T26" fmla="*/ 152 w 562"/>
                <a:gd name="T27" fmla="*/ 112 h 563"/>
                <a:gd name="T28" fmla="*/ 91 w 562"/>
                <a:gd name="T29" fmla="*/ 89 h 563"/>
                <a:gd name="T30" fmla="*/ 55 w 562"/>
                <a:gd name="T31" fmla="*/ 134 h 563"/>
                <a:gd name="T32" fmla="*/ 89 w 562"/>
                <a:gd name="T33" fmla="*/ 190 h 563"/>
                <a:gd name="T34" fmla="*/ 18 w 562"/>
                <a:gd name="T35" fmla="*/ 187 h 563"/>
                <a:gd name="T36" fmla="*/ 68 w 562"/>
                <a:gd name="T37" fmla="*/ 258 h 563"/>
                <a:gd name="T38" fmla="*/ 67 w 562"/>
                <a:gd name="T39" fmla="*/ 271 h 563"/>
                <a:gd name="T40" fmla="*/ 6 w 562"/>
                <a:gd name="T41" fmla="*/ 333 h 563"/>
                <a:gd name="T42" fmla="*/ 80 w 562"/>
                <a:gd name="T43" fmla="*/ 356 h 563"/>
                <a:gd name="T44" fmla="*/ 47 w 562"/>
                <a:gd name="T45" fmla="*/ 434 h 563"/>
                <a:gd name="T46" fmla="*/ 122 w 562"/>
                <a:gd name="T47" fmla="*/ 429 h 563"/>
                <a:gd name="T48" fmla="*/ 123 w 562"/>
                <a:gd name="T49" fmla="*/ 513 h 563"/>
                <a:gd name="T50" fmla="*/ 191 w 562"/>
                <a:gd name="T51" fmla="*/ 480 h 563"/>
                <a:gd name="T52" fmla="*/ 225 w 562"/>
                <a:gd name="T53" fmla="*/ 558 h 563"/>
                <a:gd name="T54" fmla="*/ 268 w 562"/>
                <a:gd name="T55" fmla="*/ 501 h 563"/>
                <a:gd name="T56" fmla="*/ 328 w 562"/>
                <a:gd name="T57" fmla="*/ 558 h 563"/>
                <a:gd name="T58" fmla="*/ 353 w 562"/>
                <a:gd name="T59" fmla="*/ 490 h 563"/>
                <a:gd name="T60" fmla="*/ 430 w 562"/>
                <a:gd name="T61" fmla="*/ 519 h 563"/>
                <a:gd name="T62" fmla="*/ 429 w 562"/>
                <a:gd name="T63" fmla="*/ 446 h 563"/>
                <a:gd name="T64" fmla="*/ 510 w 562"/>
                <a:gd name="T65" fmla="*/ 444 h 563"/>
                <a:gd name="T66" fmla="*/ 481 w 562"/>
                <a:gd name="T67" fmla="*/ 376 h 563"/>
                <a:gd name="T68" fmla="*/ 555 w 562"/>
                <a:gd name="T69" fmla="*/ 342 h 563"/>
                <a:gd name="T70" fmla="*/ 329 w 562"/>
                <a:gd name="T71" fmla="*/ 372 h 563"/>
                <a:gd name="T72" fmla="*/ 135 w 562"/>
                <a:gd name="T73" fmla="*/ 350 h 563"/>
                <a:gd name="T74" fmla="*/ 224 w 562"/>
                <a:gd name="T75" fmla="*/ 436 h 563"/>
                <a:gd name="T76" fmla="*/ 295 w 562"/>
                <a:gd name="T77" fmla="*/ 187 h 563"/>
                <a:gd name="T78" fmla="*/ 313 w 562"/>
                <a:gd name="T79" fmla="*/ 124 h 563"/>
                <a:gd name="T80" fmla="*/ 327 w 562"/>
                <a:gd name="T81" fmla="*/ 196 h 563"/>
                <a:gd name="T82" fmla="*/ 382 w 562"/>
                <a:gd name="T83" fmla="*/ 271 h 563"/>
                <a:gd name="T84" fmla="*/ 401 w 562"/>
                <a:gd name="T85" fmla="*/ 399 h 563"/>
                <a:gd name="T86" fmla="*/ 382 w 562"/>
                <a:gd name="T87" fmla="*/ 271 h 563"/>
                <a:gd name="T88" fmla="*/ 243 w 562"/>
                <a:gd name="T89" fmla="*/ 273 h 563"/>
                <a:gd name="T90" fmla="*/ 188 w 562"/>
                <a:gd name="T91" fmla="*/ 302 h 563"/>
                <a:gd name="T92" fmla="*/ 163 w 562"/>
                <a:gd name="T93" fmla="*/ 175 h 563"/>
                <a:gd name="T94" fmla="*/ 188 w 562"/>
                <a:gd name="T95" fmla="*/ 302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2" h="563">
                  <a:moveTo>
                    <a:pt x="555" y="342"/>
                  </a:moveTo>
                  <a:cubicBezTo>
                    <a:pt x="557" y="337"/>
                    <a:pt x="554" y="331"/>
                    <a:pt x="548" y="329"/>
                  </a:cubicBezTo>
                  <a:cubicBezTo>
                    <a:pt x="500" y="309"/>
                    <a:pt x="500" y="309"/>
                    <a:pt x="500" y="309"/>
                  </a:cubicBezTo>
                  <a:cubicBezTo>
                    <a:pt x="501" y="302"/>
                    <a:pt x="501" y="296"/>
                    <a:pt x="501" y="290"/>
                  </a:cubicBezTo>
                  <a:cubicBezTo>
                    <a:pt x="552" y="277"/>
                    <a:pt x="552" y="277"/>
                    <a:pt x="552" y="277"/>
                  </a:cubicBezTo>
                  <a:cubicBezTo>
                    <a:pt x="558" y="275"/>
                    <a:pt x="562" y="270"/>
                    <a:pt x="561" y="265"/>
                  </a:cubicBezTo>
                  <a:cubicBezTo>
                    <a:pt x="556" y="230"/>
                    <a:pt x="556" y="230"/>
                    <a:pt x="556" y="230"/>
                  </a:cubicBezTo>
                  <a:cubicBezTo>
                    <a:pt x="556" y="224"/>
                    <a:pt x="551" y="220"/>
                    <a:pt x="545" y="220"/>
                  </a:cubicBezTo>
                  <a:cubicBezTo>
                    <a:pt x="491" y="220"/>
                    <a:pt x="491" y="220"/>
                    <a:pt x="491" y="220"/>
                  </a:cubicBezTo>
                  <a:cubicBezTo>
                    <a:pt x="490" y="215"/>
                    <a:pt x="488" y="209"/>
                    <a:pt x="486" y="204"/>
                  </a:cubicBezTo>
                  <a:cubicBezTo>
                    <a:pt x="528" y="174"/>
                    <a:pt x="528" y="174"/>
                    <a:pt x="528" y="174"/>
                  </a:cubicBezTo>
                  <a:cubicBezTo>
                    <a:pt x="533" y="170"/>
                    <a:pt x="535" y="164"/>
                    <a:pt x="532" y="159"/>
                  </a:cubicBezTo>
                  <a:cubicBezTo>
                    <a:pt x="515" y="128"/>
                    <a:pt x="515" y="128"/>
                    <a:pt x="515" y="128"/>
                  </a:cubicBezTo>
                  <a:cubicBezTo>
                    <a:pt x="513" y="123"/>
                    <a:pt x="507" y="121"/>
                    <a:pt x="502" y="123"/>
                  </a:cubicBezTo>
                  <a:cubicBezTo>
                    <a:pt x="449" y="143"/>
                    <a:pt x="449" y="143"/>
                    <a:pt x="449" y="143"/>
                  </a:cubicBezTo>
                  <a:cubicBezTo>
                    <a:pt x="446" y="140"/>
                    <a:pt x="443" y="136"/>
                    <a:pt x="439" y="133"/>
                  </a:cubicBezTo>
                  <a:cubicBezTo>
                    <a:pt x="469" y="88"/>
                    <a:pt x="469" y="88"/>
                    <a:pt x="469" y="88"/>
                  </a:cubicBezTo>
                  <a:cubicBezTo>
                    <a:pt x="472" y="83"/>
                    <a:pt x="472" y="76"/>
                    <a:pt x="467" y="73"/>
                  </a:cubicBezTo>
                  <a:cubicBezTo>
                    <a:pt x="440" y="50"/>
                    <a:pt x="440" y="50"/>
                    <a:pt x="440" y="50"/>
                  </a:cubicBezTo>
                  <a:cubicBezTo>
                    <a:pt x="437" y="46"/>
                    <a:pt x="430" y="47"/>
                    <a:pt x="426" y="51"/>
                  </a:cubicBezTo>
                  <a:cubicBezTo>
                    <a:pt x="382" y="90"/>
                    <a:pt x="382" y="90"/>
                    <a:pt x="382" y="90"/>
                  </a:cubicBezTo>
                  <a:cubicBezTo>
                    <a:pt x="382" y="91"/>
                    <a:pt x="382" y="91"/>
                    <a:pt x="382" y="91"/>
                  </a:cubicBezTo>
                  <a:cubicBezTo>
                    <a:pt x="380" y="90"/>
                    <a:pt x="379" y="90"/>
                    <a:pt x="378" y="89"/>
                  </a:cubicBezTo>
                  <a:cubicBezTo>
                    <a:pt x="388" y="31"/>
                    <a:pt x="388" y="31"/>
                    <a:pt x="388" y="31"/>
                  </a:cubicBezTo>
                  <a:cubicBezTo>
                    <a:pt x="389" y="25"/>
                    <a:pt x="385" y="20"/>
                    <a:pt x="380" y="18"/>
                  </a:cubicBezTo>
                  <a:cubicBezTo>
                    <a:pt x="346" y="9"/>
                    <a:pt x="346" y="9"/>
                    <a:pt x="346" y="9"/>
                  </a:cubicBezTo>
                  <a:cubicBezTo>
                    <a:pt x="341" y="7"/>
                    <a:pt x="335" y="10"/>
                    <a:pt x="333" y="15"/>
                  </a:cubicBezTo>
                  <a:cubicBezTo>
                    <a:pt x="309" y="69"/>
                    <a:pt x="309" y="69"/>
                    <a:pt x="309" y="69"/>
                  </a:cubicBezTo>
                  <a:cubicBezTo>
                    <a:pt x="306" y="69"/>
                    <a:pt x="302" y="68"/>
                    <a:pt x="299" y="68"/>
                  </a:cubicBezTo>
                  <a:cubicBezTo>
                    <a:pt x="299" y="67"/>
                    <a:pt x="299" y="67"/>
                    <a:pt x="299" y="66"/>
                  </a:cubicBezTo>
                  <a:cubicBezTo>
                    <a:pt x="282" y="9"/>
                    <a:pt x="282" y="9"/>
                    <a:pt x="282" y="9"/>
                  </a:cubicBezTo>
                  <a:cubicBezTo>
                    <a:pt x="281" y="4"/>
                    <a:pt x="275" y="0"/>
                    <a:pt x="270" y="1"/>
                  </a:cubicBezTo>
                  <a:cubicBezTo>
                    <a:pt x="235" y="6"/>
                    <a:pt x="235" y="6"/>
                    <a:pt x="235" y="6"/>
                  </a:cubicBezTo>
                  <a:cubicBezTo>
                    <a:pt x="230" y="7"/>
                    <a:pt x="226" y="12"/>
                    <a:pt x="226" y="18"/>
                  </a:cubicBezTo>
                  <a:cubicBezTo>
                    <a:pt x="227" y="75"/>
                    <a:pt x="227" y="75"/>
                    <a:pt x="227" y="75"/>
                  </a:cubicBezTo>
                  <a:cubicBezTo>
                    <a:pt x="224" y="76"/>
                    <a:pt x="220" y="77"/>
                    <a:pt x="216" y="79"/>
                  </a:cubicBezTo>
                  <a:cubicBezTo>
                    <a:pt x="215" y="78"/>
                    <a:pt x="215" y="78"/>
                    <a:pt x="215" y="78"/>
                  </a:cubicBezTo>
                  <a:cubicBezTo>
                    <a:pt x="180" y="30"/>
                    <a:pt x="180" y="30"/>
                    <a:pt x="180" y="30"/>
                  </a:cubicBezTo>
                  <a:cubicBezTo>
                    <a:pt x="176" y="26"/>
                    <a:pt x="170" y="24"/>
                    <a:pt x="165" y="27"/>
                  </a:cubicBezTo>
                  <a:cubicBezTo>
                    <a:pt x="135" y="45"/>
                    <a:pt x="135" y="45"/>
                    <a:pt x="135" y="45"/>
                  </a:cubicBezTo>
                  <a:cubicBezTo>
                    <a:pt x="130" y="47"/>
                    <a:pt x="128" y="53"/>
                    <a:pt x="130" y="59"/>
                  </a:cubicBezTo>
                  <a:cubicBezTo>
                    <a:pt x="152" y="112"/>
                    <a:pt x="152" y="112"/>
                    <a:pt x="152" y="112"/>
                  </a:cubicBezTo>
                  <a:cubicBezTo>
                    <a:pt x="149" y="115"/>
                    <a:pt x="145" y="118"/>
                    <a:pt x="142" y="121"/>
                  </a:cubicBezTo>
                  <a:cubicBezTo>
                    <a:pt x="141" y="121"/>
                    <a:pt x="141" y="121"/>
                    <a:pt x="141" y="121"/>
                  </a:cubicBezTo>
                  <a:cubicBezTo>
                    <a:pt x="91" y="89"/>
                    <a:pt x="91" y="89"/>
                    <a:pt x="91" y="89"/>
                  </a:cubicBezTo>
                  <a:cubicBezTo>
                    <a:pt x="86" y="86"/>
                    <a:pt x="80" y="87"/>
                    <a:pt x="77" y="91"/>
                  </a:cubicBezTo>
                  <a:cubicBezTo>
                    <a:pt x="54" y="119"/>
                    <a:pt x="54" y="119"/>
                    <a:pt x="54" y="119"/>
                  </a:cubicBezTo>
                  <a:cubicBezTo>
                    <a:pt x="51" y="123"/>
                    <a:pt x="51" y="129"/>
                    <a:pt x="55" y="134"/>
                  </a:cubicBezTo>
                  <a:cubicBezTo>
                    <a:pt x="96" y="176"/>
                    <a:pt x="96" y="176"/>
                    <a:pt x="96" y="176"/>
                  </a:cubicBezTo>
                  <a:cubicBezTo>
                    <a:pt x="96" y="177"/>
                    <a:pt x="96" y="177"/>
                    <a:pt x="96" y="177"/>
                  </a:cubicBezTo>
                  <a:cubicBezTo>
                    <a:pt x="94" y="181"/>
                    <a:pt x="92" y="185"/>
                    <a:pt x="89" y="190"/>
                  </a:cubicBezTo>
                  <a:cubicBezTo>
                    <a:pt x="89" y="189"/>
                    <a:pt x="89" y="189"/>
                    <a:pt x="89" y="189"/>
                  </a:cubicBezTo>
                  <a:cubicBezTo>
                    <a:pt x="31" y="180"/>
                    <a:pt x="31" y="180"/>
                    <a:pt x="31" y="180"/>
                  </a:cubicBezTo>
                  <a:cubicBezTo>
                    <a:pt x="25" y="179"/>
                    <a:pt x="19" y="182"/>
                    <a:pt x="18" y="187"/>
                  </a:cubicBezTo>
                  <a:cubicBezTo>
                    <a:pt x="8" y="222"/>
                    <a:pt x="8" y="222"/>
                    <a:pt x="8" y="222"/>
                  </a:cubicBezTo>
                  <a:cubicBezTo>
                    <a:pt x="6" y="226"/>
                    <a:pt x="9" y="232"/>
                    <a:pt x="14" y="235"/>
                  </a:cubicBezTo>
                  <a:cubicBezTo>
                    <a:pt x="68" y="258"/>
                    <a:pt x="68" y="258"/>
                    <a:pt x="68" y="258"/>
                  </a:cubicBezTo>
                  <a:cubicBezTo>
                    <a:pt x="69" y="259"/>
                    <a:pt x="69" y="259"/>
                    <a:pt x="69" y="259"/>
                  </a:cubicBezTo>
                  <a:cubicBezTo>
                    <a:pt x="69" y="263"/>
                    <a:pt x="68" y="267"/>
                    <a:pt x="68" y="271"/>
                  </a:cubicBezTo>
                  <a:cubicBezTo>
                    <a:pt x="67" y="271"/>
                    <a:pt x="67" y="271"/>
                    <a:pt x="67" y="271"/>
                  </a:cubicBezTo>
                  <a:cubicBezTo>
                    <a:pt x="10" y="286"/>
                    <a:pt x="10" y="286"/>
                    <a:pt x="10" y="286"/>
                  </a:cubicBezTo>
                  <a:cubicBezTo>
                    <a:pt x="4" y="287"/>
                    <a:pt x="0" y="293"/>
                    <a:pt x="1" y="298"/>
                  </a:cubicBezTo>
                  <a:cubicBezTo>
                    <a:pt x="6" y="333"/>
                    <a:pt x="6" y="333"/>
                    <a:pt x="6" y="333"/>
                  </a:cubicBezTo>
                  <a:cubicBezTo>
                    <a:pt x="6" y="338"/>
                    <a:pt x="11" y="342"/>
                    <a:pt x="17" y="342"/>
                  </a:cubicBezTo>
                  <a:cubicBezTo>
                    <a:pt x="75" y="342"/>
                    <a:pt x="75" y="342"/>
                    <a:pt x="75" y="342"/>
                  </a:cubicBezTo>
                  <a:cubicBezTo>
                    <a:pt x="77" y="347"/>
                    <a:pt x="78" y="351"/>
                    <a:pt x="80" y="356"/>
                  </a:cubicBezTo>
                  <a:cubicBezTo>
                    <a:pt x="33" y="389"/>
                    <a:pt x="33" y="389"/>
                    <a:pt x="33" y="389"/>
                  </a:cubicBezTo>
                  <a:cubicBezTo>
                    <a:pt x="28" y="392"/>
                    <a:pt x="27" y="399"/>
                    <a:pt x="30" y="403"/>
                  </a:cubicBezTo>
                  <a:cubicBezTo>
                    <a:pt x="47" y="434"/>
                    <a:pt x="47" y="434"/>
                    <a:pt x="47" y="434"/>
                  </a:cubicBezTo>
                  <a:cubicBezTo>
                    <a:pt x="49" y="439"/>
                    <a:pt x="55" y="441"/>
                    <a:pt x="60" y="439"/>
                  </a:cubicBezTo>
                  <a:cubicBezTo>
                    <a:pt x="114" y="418"/>
                    <a:pt x="114" y="418"/>
                    <a:pt x="114" y="418"/>
                  </a:cubicBezTo>
                  <a:cubicBezTo>
                    <a:pt x="117" y="422"/>
                    <a:pt x="119" y="425"/>
                    <a:pt x="122" y="429"/>
                  </a:cubicBezTo>
                  <a:cubicBezTo>
                    <a:pt x="93" y="476"/>
                    <a:pt x="93" y="476"/>
                    <a:pt x="93" y="476"/>
                  </a:cubicBezTo>
                  <a:cubicBezTo>
                    <a:pt x="90" y="481"/>
                    <a:pt x="91" y="488"/>
                    <a:pt x="95" y="491"/>
                  </a:cubicBezTo>
                  <a:cubicBezTo>
                    <a:pt x="123" y="513"/>
                    <a:pt x="123" y="513"/>
                    <a:pt x="123" y="513"/>
                  </a:cubicBezTo>
                  <a:cubicBezTo>
                    <a:pt x="127" y="517"/>
                    <a:pt x="133" y="516"/>
                    <a:pt x="137" y="512"/>
                  </a:cubicBezTo>
                  <a:cubicBezTo>
                    <a:pt x="178" y="473"/>
                    <a:pt x="178" y="473"/>
                    <a:pt x="178" y="473"/>
                  </a:cubicBezTo>
                  <a:cubicBezTo>
                    <a:pt x="182" y="476"/>
                    <a:pt x="187" y="478"/>
                    <a:pt x="191" y="480"/>
                  </a:cubicBezTo>
                  <a:cubicBezTo>
                    <a:pt x="183" y="536"/>
                    <a:pt x="183" y="536"/>
                    <a:pt x="183" y="536"/>
                  </a:cubicBezTo>
                  <a:cubicBezTo>
                    <a:pt x="182" y="542"/>
                    <a:pt x="185" y="547"/>
                    <a:pt x="190" y="548"/>
                  </a:cubicBezTo>
                  <a:cubicBezTo>
                    <a:pt x="225" y="558"/>
                    <a:pt x="225" y="558"/>
                    <a:pt x="225" y="558"/>
                  </a:cubicBezTo>
                  <a:cubicBezTo>
                    <a:pt x="229" y="560"/>
                    <a:pt x="235" y="557"/>
                    <a:pt x="238" y="552"/>
                  </a:cubicBezTo>
                  <a:cubicBezTo>
                    <a:pt x="260" y="500"/>
                    <a:pt x="260" y="500"/>
                    <a:pt x="260" y="500"/>
                  </a:cubicBezTo>
                  <a:cubicBezTo>
                    <a:pt x="262" y="500"/>
                    <a:pt x="265" y="501"/>
                    <a:pt x="268" y="501"/>
                  </a:cubicBezTo>
                  <a:cubicBezTo>
                    <a:pt x="281" y="554"/>
                    <a:pt x="281" y="554"/>
                    <a:pt x="281" y="554"/>
                  </a:cubicBezTo>
                  <a:cubicBezTo>
                    <a:pt x="282" y="559"/>
                    <a:pt x="288" y="563"/>
                    <a:pt x="293" y="562"/>
                  </a:cubicBezTo>
                  <a:cubicBezTo>
                    <a:pt x="328" y="558"/>
                    <a:pt x="328" y="558"/>
                    <a:pt x="328" y="558"/>
                  </a:cubicBezTo>
                  <a:cubicBezTo>
                    <a:pt x="334" y="558"/>
                    <a:pt x="338" y="553"/>
                    <a:pt x="338" y="547"/>
                  </a:cubicBezTo>
                  <a:cubicBezTo>
                    <a:pt x="338" y="495"/>
                    <a:pt x="338" y="495"/>
                    <a:pt x="338" y="495"/>
                  </a:cubicBezTo>
                  <a:cubicBezTo>
                    <a:pt x="343" y="493"/>
                    <a:pt x="348" y="492"/>
                    <a:pt x="353" y="490"/>
                  </a:cubicBezTo>
                  <a:cubicBezTo>
                    <a:pt x="385" y="533"/>
                    <a:pt x="385" y="533"/>
                    <a:pt x="385" y="533"/>
                  </a:cubicBezTo>
                  <a:cubicBezTo>
                    <a:pt x="389" y="538"/>
                    <a:pt x="395" y="539"/>
                    <a:pt x="399" y="536"/>
                  </a:cubicBezTo>
                  <a:cubicBezTo>
                    <a:pt x="430" y="519"/>
                    <a:pt x="430" y="519"/>
                    <a:pt x="430" y="519"/>
                  </a:cubicBezTo>
                  <a:cubicBezTo>
                    <a:pt x="435" y="516"/>
                    <a:pt x="437" y="510"/>
                    <a:pt x="435" y="505"/>
                  </a:cubicBezTo>
                  <a:cubicBezTo>
                    <a:pt x="416" y="457"/>
                    <a:pt x="416" y="457"/>
                    <a:pt x="416" y="457"/>
                  </a:cubicBezTo>
                  <a:cubicBezTo>
                    <a:pt x="420" y="454"/>
                    <a:pt x="425" y="450"/>
                    <a:pt x="429" y="446"/>
                  </a:cubicBezTo>
                  <a:cubicBezTo>
                    <a:pt x="473" y="474"/>
                    <a:pt x="473" y="474"/>
                    <a:pt x="473" y="474"/>
                  </a:cubicBezTo>
                  <a:cubicBezTo>
                    <a:pt x="478" y="477"/>
                    <a:pt x="485" y="476"/>
                    <a:pt x="488" y="472"/>
                  </a:cubicBezTo>
                  <a:cubicBezTo>
                    <a:pt x="510" y="444"/>
                    <a:pt x="510" y="444"/>
                    <a:pt x="510" y="444"/>
                  </a:cubicBezTo>
                  <a:cubicBezTo>
                    <a:pt x="514" y="441"/>
                    <a:pt x="514" y="434"/>
                    <a:pt x="510" y="430"/>
                  </a:cubicBezTo>
                  <a:cubicBezTo>
                    <a:pt x="473" y="391"/>
                    <a:pt x="473" y="391"/>
                    <a:pt x="473" y="391"/>
                  </a:cubicBezTo>
                  <a:cubicBezTo>
                    <a:pt x="476" y="386"/>
                    <a:pt x="479" y="381"/>
                    <a:pt x="481" y="376"/>
                  </a:cubicBezTo>
                  <a:cubicBezTo>
                    <a:pt x="533" y="384"/>
                    <a:pt x="533" y="384"/>
                    <a:pt x="533" y="384"/>
                  </a:cubicBezTo>
                  <a:cubicBezTo>
                    <a:pt x="539" y="385"/>
                    <a:pt x="544" y="381"/>
                    <a:pt x="545" y="376"/>
                  </a:cubicBezTo>
                  <a:lnTo>
                    <a:pt x="555" y="342"/>
                  </a:lnTo>
                  <a:close/>
                  <a:moveTo>
                    <a:pt x="255" y="445"/>
                  </a:moveTo>
                  <a:cubicBezTo>
                    <a:pt x="274" y="382"/>
                    <a:pt x="274" y="382"/>
                    <a:pt x="274" y="382"/>
                  </a:cubicBezTo>
                  <a:cubicBezTo>
                    <a:pt x="293" y="384"/>
                    <a:pt x="313" y="381"/>
                    <a:pt x="329" y="372"/>
                  </a:cubicBezTo>
                  <a:cubicBezTo>
                    <a:pt x="376" y="420"/>
                    <a:pt x="376" y="420"/>
                    <a:pt x="376" y="420"/>
                  </a:cubicBezTo>
                  <a:cubicBezTo>
                    <a:pt x="341" y="443"/>
                    <a:pt x="298" y="453"/>
                    <a:pt x="255" y="445"/>
                  </a:cubicBezTo>
                  <a:close/>
                  <a:moveTo>
                    <a:pt x="135" y="350"/>
                  </a:moveTo>
                  <a:cubicBezTo>
                    <a:pt x="199" y="334"/>
                    <a:pt x="199" y="334"/>
                    <a:pt x="199" y="334"/>
                  </a:cubicBezTo>
                  <a:cubicBezTo>
                    <a:pt x="209" y="351"/>
                    <a:pt x="224" y="364"/>
                    <a:pt x="242" y="373"/>
                  </a:cubicBezTo>
                  <a:cubicBezTo>
                    <a:pt x="224" y="436"/>
                    <a:pt x="224" y="436"/>
                    <a:pt x="224" y="436"/>
                  </a:cubicBezTo>
                  <a:cubicBezTo>
                    <a:pt x="183" y="420"/>
                    <a:pt x="152" y="388"/>
                    <a:pt x="135" y="350"/>
                  </a:cubicBezTo>
                  <a:close/>
                  <a:moveTo>
                    <a:pt x="313" y="124"/>
                  </a:moveTo>
                  <a:cubicBezTo>
                    <a:pt x="295" y="187"/>
                    <a:pt x="295" y="187"/>
                    <a:pt x="295" y="187"/>
                  </a:cubicBezTo>
                  <a:cubicBezTo>
                    <a:pt x="273" y="184"/>
                    <a:pt x="252" y="189"/>
                    <a:pt x="234" y="200"/>
                  </a:cubicBezTo>
                  <a:cubicBezTo>
                    <a:pt x="188" y="153"/>
                    <a:pt x="188" y="153"/>
                    <a:pt x="188" y="153"/>
                  </a:cubicBezTo>
                  <a:cubicBezTo>
                    <a:pt x="223" y="127"/>
                    <a:pt x="268" y="116"/>
                    <a:pt x="313" y="124"/>
                  </a:cubicBezTo>
                  <a:close/>
                  <a:moveTo>
                    <a:pt x="436" y="223"/>
                  </a:moveTo>
                  <a:cubicBezTo>
                    <a:pt x="372" y="239"/>
                    <a:pt x="372" y="239"/>
                    <a:pt x="372" y="239"/>
                  </a:cubicBezTo>
                  <a:cubicBezTo>
                    <a:pt x="362" y="221"/>
                    <a:pt x="347" y="205"/>
                    <a:pt x="327" y="196"/>
                  </a:cubicBezTo>
                  <a:cubicBezTo>
                    <a:pt x="345" y="133"/>
                    <a:pt x="345" y="133"/>
                    <a:pt x="345" y="133"/>
                  </a:cubicBezTo>
                  <a:cubicBezTo>
                    <a:pt x="388" y="150"/>
                    <a:pt x="419" y="183"/>
                    <a:pt x="436" y="223"/>
                  </a:cubicBezTo>
                  <a:close/>
                  <a:moveTo>
                    <a:pt x="382" y="271"/>
                  </a:moveTo>
                  <a:cubicBezTo>
                    <a:pt x="445" y="255"/>
                    <a:pt x="445" y="255"/>
                    <a:pt x="445" y="255"/>
                  </a:cubicBezTo>
                  <a:cubicBezTo>
                    <a:pt x="449" y="279"/>
                    <a:pt x="448" y="305"/>
                    <a:pt x="441" y="330"/>
                  </a:cubicBezTo>
                  <a:cubicBezTo>
                    <a:pt x="433" y="357"/>
                    <a:pt x="419" y="380"/>
                    <a:pt x="401" y="399"/>
                  </a:cubicBezTo>
                  <a:cubicBezTo>
                    <a:pt x="356" y="352"/>
                    <a:pt x="356" y="352"/>
                    <a:pt x="356" y="352"/>
                  </a:cubicBezTo>
                  <a:cubicBezTo>
                    <a:pt x="366" y="341"/>
                    <a:pt x="374" y="327"/>
                    <a:pt x="379" y="312"/>
                  </a:cubicBezTo>
                  <a:cubicBezTo>
                    <a:pt x="383" y="298"/>
                    <a:pt x="384" y="284"/>
                    <a:pt x="382" y="271"/>
                  </a:cubicBezTo>
                  <a:close/>
                  <a:moveTo>
                    <a:pt x="325" y="296"/>
                  </a:moveTo>
                  <a:cubicBezTo>
                    <a:pt x="319" y="319"/>
                    <a:pt x="295" y="332"/>
                    <a:pt x="273" y="325"/>
                  </a:cubicBezTo>
                  <a:cubicBezTo>
                    <a:pt x="250" y="319"/>
                    <a:pt x="237" y="295"/>
                    <a:pt x="243" y="273"/>
                  </a:cubicBezTo>
                  <a:cubicBezTo>
                    <a:pt x="250" y="250"/>
                    <a:pt x="274" y="237"/>
                    <a:pt x="296" y="244"/>
                  </a:cubicBezTo>
                  <a:cubicBezTo>
                    <a:pt x="319" y="250"/>
                    <a:pt x="332" y="274"/>
                    <a:pt x="325" y="296"/>
                  </a:cubicBezTo>
                  <a:close/>
                  <a:moveTo>
                    <a:pt x="188" y="302"/>
                  </a:moveTo>
                  <a:cubicBezTo>
                    <a:pt x="125" y="318"/>
                    <a:pt x="125" y="318"/>
                    <a:pt x="125" y="318"/>
                  </a:cubicBezTo>
                  <a:cubicBezTo>
                    <a:pt x="119" y="293"/>
                    <a:pt x="120" y="266"/>
                    <a:pt x="128" y="239"/>
                  </a:cubicBezTo>
                  <a:cubicBezTo>
                    <a:pt x="135" y="215"/>
                    <a:pt x="147" y="193"/>
                    <a:pt x="163" y="175"/>
                  </a:cubicBezTo>
                  <a:cubicBezTo>
                    <a:pt x="209" y="222"/>
                    <a:pt x="209" y="222"/>
                    <a:pt x="209" y="222"/>
                  </a:cubicBezTo>
                  <a:cubicBezTo>
                    <a:pt x="200" y="232"/>
                    <a:pt x="194" y="244"/>
                    <a:pt x="190" y="257"/>
                  </a:cubicBezTo>
                  <a:cubicBezTo>
                    <a:pt x="186" y="273"/>
                    <a:pt x="185" y="288"/>
                    <a:pt x="188" y="302"/>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en-US" sz="1350" dirty="0">
                <a:latin typeface="微软雅黑" panose="020B0503020204020204" pitchFamily="34" charset="-122"/>
              </a:endParaRPr>
            </a:p>
          </p:txBody>
        </p:sp>
      </p:grpSp>
      <p:sp>
        <p:nvSpPr>
          <p:cNvPr id="19" name="TextBox 18"/>
          <p:cNvSpPr txBox="1"/>
          <p:nvPr/>
        </p:nvSpPr>
        <p:spPr>
          <a:xfrm>
            <a:off x="568238" y="2229281"/>
            <a:ext cx="4806888" cy="2538195"/>
          </a:xfrm>
          <a:prstGeom prst="rect">
            <a:avLst/>
          </a:prstGeom>
          <a:noFill/>
        </p:spPr>
        <p:txBody>
          <a:bodyPr wrap="square" rtlCol="0">
            <a:spAutoFit/>
          </a:bodyPr>
          <a:lstStyle/>
          <a:p>
            <a:pPr>
              <a:lnSpc>
                <a:spcPct val="150000"/>
              </a:lnSpc>
            </a:pPr>
            <a:r>
              <a:rPr lang="zh-CN" altLang="zh-CN" sz="1800" dirty="0"/>
              <a:t>新的学科的诞生对人类产生了冲击，产生了“非人化”的影响。作者表达了自己对科学家说法的质疑，认为科学理性是不合理的。人类的历史正是如此慢慢地进步，通过对于新技术的思考和质疑，从而让人类对于新技术有更好的认识，更好地掌握新技术。</a:t>
            </a:r>
            <a:endParaRPr lang="en-US" altLang="zh-CN" sz="1800" dirty="0">
              <a:solidFill>
                <a:schemeClr val="tx1">
                  <a:lumMod val="75000"/>
                  <a:lumOff val="25000"/>
                </a:schemeClr>
              </a:solidFill>
              <a:latin typeface="微软雅黑 Light" panose="020B0502040204020203" pitchFamily="34" charset="-122"/>
              <a:ea typeface="微软雅黑 Light" panose="020B0502040204020203" pitchFamily="34" charset="-122"/>
              <a:cs typeface="Open Sans" pitchFamily="34" charset="0"/>
            </a:endParaRPr>
          </a:p>
        </p:txBody>
      </p:sp>
      <p:sp>
        <p:nvSpPr>
          <p:cNvPr id="20" name="TextBox 19"/>
          <p:cNvSpPr txBox="1"/>
          <p:nvPr/>
        </p:nvSpPr>
        <p:spPr>
          <a:xfrm>
            <a:off x="568236" y="1772816"/>
            <a:ext cx="4446850" cy="501612"/>
          </a:xfrm>
          <a:prstGeom prst="rect">
            <a:avLst/>
          </a:prstGeom>
          <a:noFill/>
        </p:spPr>
        <p:txBody>
          <a:bodyPr wrap="square" rtlCol="0">
            <a:spAutoFit/>
          </a:bodyPr>
          <a:lstStyle/>
          <a:p>
            <a:pPr>
              <a:lnSpc>
                <a:spcPct val="150000"/>
              </a:lnSpc>
            </a:pPr>
            <a:r>
              <a:rPr lang="zh-CN" altLang="en-US" sz="2000" b="1" dirty="0">
                <a:solidFill>
                  <a:srgbClr val="1F497D"/>
                </a:solidFill>
              </a:rPr>
              <a:t>何泽群同学的读译体会、评论与感触</a:t>
            </a:r>
            <a:endParaRPr lang="zh-CN" altLang="en-US" sz="2000" b="1" dirty="0">
              <a:solidFill>
                <a:srgbClr val="1F497D"/>
              </a:solidFill>
            </a:endParaRPr>
          </a:p>
        </p:txBody>
      </p:sp>
      <p:grpSp>
        <p:nvGrpSpPr>
          <p:cNvPr id="26" name="组合 25"/>
          <p:cNvGrpSpPr/>
          <p:nvPr/>
        </p:nvGrpSpPr>
        <p:grpSpPr>
          <a:xfrm>
            <a:off x="-7754" y="260648"/>
            <a:ext cx="3110839" cy="576064"/>
            <a:chOff x="3563888" y="1131590"/>
            <a:chExt cx="2333435" cy="432048"/>
          </a:xfrm>
        </p:grpSpPr>
        <p:sp>
          <p:nvSpPr>
            <p:cNvPr id="27" name="TextBox 26"/>
            <p:cNvSpPr txBox="1"/>
            <p:nvPr/>
          </p:nvSpPr>
          <p:spPr>
            <a:xfrm>
              <a:off x="3923928" y="1220656"/>
              <a:ext cx="1973395" cy="276999"/>
            </a:xfrm>
            <a:prstGeom prst="rect">
              <a:avLst/>
            </a:prstGeom>
            <a:noFill/>
            <a:ln w="12700">
              <a:solidFill>
                <a:schemeClr val="tx1">
                  <a:lumMod val="65000"/>
                  <a:lumOff val="35000"/>
                </a:schemeClr>
              </a:solidFill>
            </a:ln>
          </p:spPr>
          <p:txBody>
            <a:bodyPr wrap="none" rtlCol="0">
              <a:spAutoFit/>
            </a:bodyPr>
            <a:lstStyle/>
            <a:p>
              <a:r>
                <a:rPr lang="zh-CN" altLang="en-US" sz="1800" b="1" dirty="0"/>
                <a:t>  何泽群同学的读译体会</a:t>
              </a:r>
              <a:endParaRPr lang="zh-CN" altLang="en-US" sz="1800" b="1" dirty="0"/>
            </a:p>
          </p:txBody>
        </p:sp>
        <p:sp>
          <p:nvSpPr>
            <p:cNvPr id="28" name="矩形 27"/>
            <p:cNvSpPr/>
            <p:nvPr/>
          </p:nvSpPr>
          <p:spPr>
            <a:xfrm>
              <a:off x="3563888" y="1131590"/>
              <a:ext cx="432048" cy="43204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a:t>04</a:t>
              </a:r>
              <a:endParaRPr lang="zh-CN" altLang="en-US" sz="1300" b="1" dirty="0"/>
            </a:p>
          </p:txBody>
        </p:sp>
      </p:grpSp>
    </p:spTree>
  </p:cSld>
  <p:clrMapOvr>
    <a:masterClrMapping/>
  </p:clrMapOvr>
  <mc:AlternateContent xmlns:mc="http://schemas.openxmlformats.org/markup-compatibility/2006">
    <mc:Choice xmlns:p14="http://schemas.microsoft.com/office/powerpoint/2010/main" Requires="p14">
      <p:transition spd="slow" p14:dur="1200" advTm="2980">
        <p14:prism/>
      </p:transition>
    </mc:Choice>
    <mc:Fallback>
      <p:transition spd="slow" advTm="298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1000"/>
                                        <p:tgtEl>
                                          <p:spTgt spid="20"/>
                                        </p:tgtEl>
                                      </p:cBhvr>
                                    </p:animEffect>
                                    <p:anim calcmode="lin" valueType="num">
                                      <p:cBhvr>
                                        <p:cTn id="11" dur="1000" fill="hold"/>
                                        <p:tgtEl>
                                          <p:spTgt spid="20"/>
                                        </p:tgtEl>
                                        <p:attrNameLst>
                                          <p:attrName>ppt_x</p:attrName>
                                        </p:attrNameLst>
                                      </p:cBhvr>
                                      <p:tavLst>
                                        <p:tav tm="0">
                                          <p:val>
                                            <p:strVal val="#ppt_x"/>
                                          </p:val>
                                        </p:tav>
                                        <p:tav tm="100000">
                                          <p:val>
                                            <p:strVal val="#ppt_x"/>
                                          </p:val>
                                        </p:tav>
                                      </p:tavLst>
                                    </p:anim>
                                    <p:anim calcmode="lin" valueType="num">
                                      <p:cBhvr>
                                        <p:cTn id="12" dur="1000" fill="hold"/>
                                        <p:tgtEl>
                                          <p:spTgt spid="20"/>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1000"/>
                                        <p:tgtEl>
                                          <p:spTgt spid="19"/>
                                        </p:tgtEl>
                                      </p:cBhvr>
                                    </p:animEffect>
                                    <p:anim calcmode="lin" valueType="num">
                                      <p:cBhvr>
                                        <p:cTn id="16" dur="1000" fill="hold"/>
                                        <p:tgtEl>
                                          <p:spTgt spid="19"/>
                                        </p:tgtEl>
                                        <p:attrNameLst>
                                          <p:attrName>ppt_x</p:attrName>
                                        </p:attrNameLst>
                                      </p:cBhvr>
                                      <p:tavLst>
                                        <p:tav tm="0">
                                          <p:val>
                                            <p:strVal val="#ppt_x"/>
                                          </p:val>
                                        </p:tav>
                                        <p:tav tm="100000">
                                          <p:val>
                                            <p:strVal val="#ppt_x"/>
                                          </p:val>
                                        </p:tav>
                                      </p:tavLst>
                                    </p:anim>
                                    <p:anim calcmode="lin" valueType="num">
                                      <p:cBhvr>
                                        <p:cTn id="1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295297" y="2084850"/>
            <a:ext cx="9599817" cy="2688299"/>
          </a:xfrm>
          <a:prstGeom prst="rect">
            <a:avLst/>
          </a:prstGeom>
          <a:solidFill>
            <a:schemeClr val="tx1">
              <a:lumMod val="75000"/>
              <a:lumOff val="25000"/>
              <a:alpha val="3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2" name="矩形 1"/>
          <p:cNvSpPr/>
          <p:nvPr/>
        </p:nvSpPr>
        <p:spPr>
          <a:xfrm>
            <a:off x="2350790" y="2887436"/>
            <a:ext cx="1082982" cy="108312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05</a:t>
            </a:r>
            <a:endParaRPr kumimoji="0" lang="zh-CN" altLang="en-US" sz="3200" b="1"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8" name="TextBox 2"/>
          <p:cNvSpPr txBox="1"/>
          <p:nvPr/>
        </p:nvSpPr>
        <p:spPr>
          <a:xfrm>
            <a:off x="3649830" y="2989943"/>
            <a:ext cx="6693847" cy="830997"/>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附：专有名词译法</a:t>
            </a:r>
            <a:endParaRPr kumimoji="0" lang="zh-CN" altLang="en-US" sz="4800" b="1"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200" advTm="2303">
        <p14:prism/>
      </p:transition>
    </mc:Choice>
    <mc:Fallback>
      <p:transition spd="slow" advTm="2303">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4625" y="1414632"/>
            <a:ext cx="12225037" cy="5583986"/>
          </a:xfrm>
          <a:prstGeom prst="rect">
            <a:avLst/>
          </a:prstGeom>
        </p:spPr>
      </p:pic>
      <p:sp>
        <p:nvSpPr>
          <p:cNvPr id="13" name="矩形 12"/>
          <p:cNvSpPr/>
          <p:nvPr/>
        </p:nvSpPr>
        <p:spPr>
          <a:xfrm>
            <a:off x="-52728" y="1141648"/>
            <a:ext cx="12225037" cy="5873873"/>
          </a:xfrm>
          <a:prstGeom prst="rect">
            <a:avLst/>
          </a:prstGeom>
          <a:gradFill flip="none" rotWithShape="1">
            <a:gsLst>
              <a:gs pos="12000">
                <a:schemeClr val="bg1">
                  <a:alpha val="88000"/>
                </a:schemeClr>
              </a:gs>
              <a:gs pos="86000">
                <a:schemeClr val="tx1">
                  <a:lumMod val="75000"/>
                  <a:lumOff val="25000"/>
                  <a:tint val="23500"/>
                  <a:satMod val="160000"/>
                  <a:alpha val="0"/>
                </a:schemeClr>
              </a:gs>
            </a:gsLst>
            <a:lin ang="162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6" name="TextBox 5"/>
          <p:cNvSpPr txBox="1"/>
          <p:nvPr/>
        </p:nvSpPr>
        <p:spPr>
          <a:xfrm>
            <a:off x="622598" y="1519453"/>
            <a:ext cx="5040560" cy="5118261"/>
          </a:xfrm>
          <a:prstGeom prst="rect">
            <a:avLst/>
          </a:prstGeom>
          <a:noFill/>
        </p:spPr>
        <p:txBody>
          <a:bodyPr wrap="square" rtlCol="0">
            <a:spAutoFit/>
          </a:bodyPr>
          <a:lstStyle/>
          <a:p>
            <a:pPr marL="342900" lvl="0" indent="-342900">
              <a:lnSpc>
                <a:spcPct val="150000"/>
              </a:lnSpc>
              <a:buFont typeface="Arial" panose="020B0604020202020204" pitchFamily="34" charset="0"/>
              <a:buChar char="•"/>
            </a:pPr>
            <a:r>
              <a:rPr lang="en-US" altLang="zh-CN" sz="20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rPr>
              <a:t>biology             n.</a:t>
            </a:r>
            <a:r>
              <a:rPr lang="zh-CN" altLang="en-US" sz="20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rPr>
              <a:t>生物学</a:t>
            </a:r>
            <a:endParaRPr lang="zh-CN" altLang="en-US" sz="20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endParaRPr>
          </a:p>
          <a:p>
            <a:pPr marL="342900" lvl="0" indent="-342900">
              <a:lnSpc>
                <a:spcPct val="150000"/>
              </a:lnSpc>
              <a:buFont typeface="Arial" panose="020B0604020202020204" pitchFamily="34" charset="0"/>
              <a:buChar char="•"/>
            </a:pPr>
            <a:r>
              <a:rPr lang="en-US" altLang="zh-CN" sz="20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rPr>
              <a:t>biochemistry     n.</a:t>
            </a:r>
            <a:r>
              <a:rPr lang="zh-CN" altLang="en-US" sz="20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rPr>
              <a:t>生物化学</a:t>
            </a:r>
            <a:endParaRPr lang="zh-CN" altLang="en-US" sz="20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endParaRPr>
          </a:p>
          <a:p>
            <a:pPr marL="342900" indent="-342900">
              <a:lnSpc>
                <a:spcPct val="150000"/>
              </a:lnSpc>
              <a:buFont typeface="Arial" panose="020B0604020202020204" pitchFamily="34" charset="0"/>
              <a:buChar char="•"/>
            </a:pPr>
            <a:r>
              <a:rPr lang="en-US" altLang="zh-CN" sz="20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rPr>
              <a:t>biomedical technology </a:t>
            </a:r>
            <a:r>
              <a:rPr lang="zh-CN" altLang="en-US" sz="20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rPr>
              <a:t>生物医学技术  </a:t>
            </a:r>
            <a:endParaRPr lang="zh-CN" altLang="en-US" sz="20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endParaRPr>
          </a:p>
          <a:p>
            <a:pPr marL="342900" lvl="0" indent="-342900">
              <a:lnSpc>
                <a:spcPct val="150000"/>
              </a:lnSpc>
              <a:buFont typeface="Arial" panose="020B0604020202020204" pitchFamily="34" charset="0"/>
              <a:buChar char="•"/>
            </a:pPr>
            <a:r>
              <a:rPr lang="en-US" altLang="zh-CN" sz="20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rPr>
              <a:t>biotechnology   n.</a:t>
            </a:r>
            <a:r>
              <a:rPr lang="zh-CN" altLang="en-US" sz="20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rPr>
              <a:t>生物技术</a:t>
            </a:r>
            <a:endParaRPr lang="zh-CN" altLang="en-US" sz="20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endParaRPr>
          </a:p>
          <a:p>
            <a:pPr marL="342900" lvl="0" indent="-342900">
              <a:lnSpc>
                <a:spcPct val="150000"/>
              </a:lnSpc>
              <a:buFont typeface="Arial" panose="020B0604020202020204" pitchFamily="34" charset="0"/>
              <a:buChar char="•"/>
            </a:pPr>
            <a:r>
              <a:rPr lang="en-US" altLang="zh-CN" sz="20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rPr>
              <a:t>botany              n.</a:t>
            </a:r>
            <a:r>
              <a:rPr lang="zh-CN" altLang="en-US" sz="20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rPr>
              <a:t>植物学</a:t>
            </a:r>
            <a:endParaRPr lang="zh-CN" altLang="en-US" sz="20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endParaRPr>
          </a:p>
          <a:p>
            <a:pPr marL="342900" lvl="0" indent="-342900">
              <a:lnSpc>
                <a:spcPct val="150000"/>
              </a:lnSpc>
              <a:buFont typeface="Arial" panose="020B0604020202020204" pitchFamily="34" charset="0"/>
              <a:buChar char="•"/>
            </a:pPr>
            <a:r>
              <a:rPr lang="en-US" altLang="zh-CN" sz="20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rPr>
              <a:t>chemistry          n.</a:t>
            </a:r>
            <a:r>
              <a:rPr lang="zh-CN" altLang="en-US" sz="20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rPr>
              <a:t>化学</a:t>
            </a:r>
            <a:endParaRPr lang="zh-CN" altLang="en-US" sz="20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endParaRPr>
          </a:p>
          <a:p>
            <a:pPr marL="342900" indent="-342900">
              <a:lnSpc>
                <a:spcPct val="150000"/>
              </a:lnSpc>
              <a:buFont typeface="Arial" panose="020B0604020202020204" pitchFamily="34" charset="0"/>
              <a:buChar char="•"/>
            </a:pPr>
            <a:r>
              <a:rPr lang="en-US" altLang="zh-CN" sz="2000" dirty="0">
                <a:solidFill>
                  <a:prstClr val="black">
                    <a:lumMod val="65000"/>
                    <a:lumOff val="35000"/>
                  </a:prstClr>
                </a:solidFill>
                <a:latin typeface="微软雅黑 Light" panose="020B0502040204020203" pitchFamily="34" charset="-122"/>
                <a:ea typeface="微软雅黑 Light" panose="020B0502040204020203" pitchFamily="34" charset="-122"/>
                <a:sym typeface="+mn-ea"/>
              </a:rPr>
              <a:t>dehumanization  n.</a:t>
            </a:r>
            <a:r>
              <a:rPr lang="zh-CN" altLang="en-US" sz="2000" dirty="0">
                <a:solidFill>
                  <a:prstClr val="black">
                    <a:lumMod val="65000"/>
                    <a:lumOff val="35000"/>
                  </a:prstClr>
                </a:solidFill>
                <a:latin typeface="微软雅黑 Light" panose="020B0502040204020203" pitchFamily="34" charset="-122"/>
                <a:ea typeface="微软雅黑 Light" panose="020B0502040204020203" pitchFamily="34" charset="-122"/>
                <a:sym typeface="+mn-ea"/>
              </a:rPr>
              <a:t>非人化</a:t>
            </a:r>
            <a:endParaRPr lang="en-US" altLang="zh-CN" sz="2000" dirty="0">
              <a:solidFill>
                <a:prstClr val="black">
                  <a:lumMod val="65000"/>
                  <a:lumOff val="35000"/>
                </a:prstClr>
              </a:solidFill>
              <a:latin typeface="微软雅黑 Light" panose="020B0502040204020203" pitchFamily="34" charset="-122"/>
              <a:ea typeface="微软雅黑 Light" panose="020B0502040204020203" pitchFamily="34" charset="-122"/>
              <a:sym typeface="+mn-ea"/>
            </a:endParaRPr>
          </a:p>
          <a:p>
            <a:pPr marL="342900" lvl="0" indent="-342900">
              <a:lnSpc>
                <a:spcPct val="150000"/>
              </a:lnSpc>
              <a:buFont typeface="Arial" panose="020B0604020202020204" pitchFamily="34" charset="0"/>
              <a:buChar char="•"/>
            </a:pPr>
            <a:r>
              <a:rPr lang="en-US" altLang="zh-CN" sz="20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rPr>
              <a:t>differentiation    n.</a:t>
            </a:r>
            <a:r>
              <a:rPr lang="zh-CN" altLang="en-US" sz="20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rPr>
              <a:t>分化</a:t>
            </a:r>
            <a:endParaRPr lang="zh-CN" altLang="en-US" sz="20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endParaRPr>
          </a:p>
          <a:p>
            <a:pPr marL="342900" lvl="0" indent="-342900">
              <a:lnSpc>
                <a:spcPct val="150000"/>
              </a:lnSpc>
              <a:buFont typeface="Arial" panose="020B0604020202020204" pitchFamily="34" charset="0"/>
              <a:buChar char="•"/>
            </a:pPr>
            <a:r>
              <a:rPr lang="en-US" altLang="zh-CN" sz="20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rPr>
              <a:t>doctrine of evolution </a:t>
            </a:r>
            <a:r>
              <a:rPr lang="zh-CN" altLang="en-US" sz="20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rPr>
              <a:t>进化论</a:t>
            </a:r>
            <a:endParaRPr lang="zh-CN" altLang="en-US" sz="20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endParaRPr>
          </a:p>
          <a:p>
            <a:pPr marL="342900" lvl="0" indent="-342900">
              <a:lnSpc>
                <a:spcPct val="150000"/>
              </a:lnSpc>
              <a:buFont typeface="Arial" panose="020B0604020202020204" pitchFamily="34" charset="0"/>
              <a:buChar char="•"/>
            </a:pPr>
            <a:r>
              <a:rPr lang="en-US" altLang="zh-CN" sz="20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rPr>
              <a:t>embryogenesis       </a:t>
            </a:r>
            <a:r>
              <a:rPr lang="zh-CN" altLang="en-US" sz="20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rPr>
              <a:t>胚胎发生</a:t>
            </a:r>
            <a:endParaRPr lang="zh-CN" altLang="en-US" sz="20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endParaRPr>
          </a:p>
          <a:p>
            <a:pPr marL="342900" lvl="0" indent="-342900">
              <a:lnSpc>
                <a:spcPct val="150000"/>
              </a:lnSpc>
              <a:buFont typeface="Arial" panose="020B0604020202020204" pitchFamily="34" charset="0"/>
              <a:buChar char="•"/>
            </a:pPr>
            <a:r>
              <a:rPr lang="en-US" altLang="zh-CN" sz="20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rPr>
              <a:t>genetics            n.</a:t>
            </a:r>
            <a:r>
              <a:rPr lang="zh-CN" altLang="en-US" sz="20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rPr>
              <a:t>遗传学</a:t>
            </a:r>
            <a:endParaRPr lang="en-US" altLang="zh-CN" sz="20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endParaRPr>
          </a:p>
        </p:txBody>
      </p:sp>
      <p:grpSp>
        <p:nvGrpSpPr>
          <p:cNvPr id="9" name="组合 8"/>
          <p:cNvGrpSpPr/>
          <p:nvPr/>
        </p:nvGrpSpPr>
        <p:grpSpPr>
          <a:xfrm>
            <a:off x="-7755" y="260648"/>
            <a:ext cx="2589670" cy="576064"/>
            <a:chOff x="3563888" y="1131590"/>
            <a:chExt cx="1942508" cy="432048"/>
          </a:xfrm>
        </p:grpSpPr>
        <p:sp>
          <p:nvSpPr>
            <p:cNvPr id="10" name="TextBox 9"/>
            <p:cNvSpPr txBox="1"/>
            <p:nvPr/>
          </p:nvSpPr>
          <p:spPr>
            <a:xfrm>
              <a:off x="3982702" y="1220656"/>
              <a:ext cx="1523694" cy="276999"/>
            </a:xfrm>
            <a:prstGeom prst="rect">
              <a:avLst/>
            </a:prstGeom>
            <a:noFill/>
            <a:ln w="12700">
              <a:solidFill>
                <a:schemeClr val="tx1">
                  <a:lumMod val="65000"/>
                  <a:lumOff val="35000"/>
                </a:schemeClr>
              </a:solidFill>
            </a:ln>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附：专有名词译法</a:t>
              </a:r>
              <a:endParaRPr kumimoji="0" lang="zh-CN" altLang="en-US" sz="1800" b="1"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11" name="矩形 10"/>
            <p:cNvSpPr/>
            <p:nvPr/>
          </p:nvSpPr>
          <p:spPr>
            <a:xfrm>
              <a:off x="3563888" y="1131590"/>
              <a:ext cx="432048" cy="43204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en-US" altLang="zh-CN" sz="1300" b="1"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05</a:t>
              </a:r>
              <a:endParaRPr kumimoji="0" lang="zh-CN" altLang="en-US" sz="1300" b="1"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grpSp>
      <p:sp>
        <p:nvSpPr>
          <p:cNvPr id="15" name="TextBox 5"/>
          <p:cNvSpPr txBox="1"/>
          <p:nvPr/>
        </p:nvSpPr>
        <p:spPr>
          <a:xfrm>
            <a:off x="6959301" y="1512925"/>
            <a:ext cx="4896545" cy="5118261"/>
          </a:xfrm>
          <a:prstGeom prst="rect">
            <a:avLst/>
          </a:prstGeom>
          <a:noFill/>
        </p:spPr>
        <p:txBody>
          <a:bodyPr wrap="square" rtlCol="0">
            <a:spAutoFit/>
          </a:bodyPr>
          <a:lstStyle/>
          <a:p>
            <a:pPr marL="342900" lvl="0" indent="-342900">
              <a:lnSpc>
                <a:spcPct val="150000"/>
              </a:lnSpc>
              <a:buFont typeface="Arial" panose="020B0604020202020204" pitchFamily="34" charset="0"/>
              <a:buChar char="•"/>
            </a:pPr>
            <a:r>
              <a:rPr lang="en-US" altLang="zh-CN" sz="20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rPr>
              <a:t>humanitarian</a:t>
            </a:r>
            <a:r>
              <a:rPr lang="zh-CN" altLang="en-US" sz="20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rPr>
              <a:t>：人道主义的  </a:t>
            </a:r>
            <a:endParaRPr lang="en-US" altLang="zh-CN" sz="20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endParaRPr>
          </a:p>
          <a:p>
            <a:pPr marL="342900" lvl="0" indent="-342900">
              <a:lnSpc>
                <a:spcPct val="150000"/>
              </a:lnSpc>
              <a:buFont typeface="Arial" panose="020B0604020202020204" pitchFamily="34" charset="0"/>
              <a:buChar char="•"/>
            </a:pPr>
            <a:r>
              <a:rPr lang="en-US" altLang="zh-CN" sz="20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rPr>
              <a:t>medicine           n.</a:t>
            </a:r>
            <a:r>
              <a:rPr lang="zh-CN" altLang="en-US" sz="20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rPr>
              <a:t>医学</a:t>
            </a:r>
            <a:endParaRPr lang="zh-CN" altLang="en-US" sz="20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endParaRPr>
          </a:p>
          <a:p>
            <a:pPr marL="342900" lvl="0" indent="-342900">
              <a:lnSpc>
                <a:spcPct val="150000"/>
              </a:lnSpc>
              <a:buFont typeface="Arial" panose="020B0604020202020204" pitchFamily="34" charset="0"/>
              <a:buChar char="•"/>
            </a:pPr>
            <a:r>
              <a:rPr lang="en-US" altLang="zh-CN" sz="20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rPr>
              <a:t>molecular genetics  </a:t>
            </a:r>
            <a:r>
              <a:rPr lang="zh-CN" altLang="en-US" sz="20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rPr>
              <a:t>分子遗传学</a:t>
            </a:r>
            <a:endParaRPr lang="en-US" altLang="zh-CN" sz="20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endParaRPr>
          </a:p>
          <a:p>
            <a:pPr marL="342900" lvl="0" indent="-342900">
              <a:lnSpc>
                <a:spcPct val="150000"/>
              </a:lnSpc>
              <a:buFont typeface="Arial" panose="020B0604020202020204" pitchFamily="34" charset="0"/>
              <a:buChar char="•"/>
            </a:pPr>
            <a:r>
              <a:rPr lang="en-US" altLang="zh-CN" sz="20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rPr>
              <a:t>perception             n.</a:t>
            </a:r>
            <a:r>
              <a:rPr lang="zh-CN" altLang="en-US" sz="20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rPr>
              <a:t>洞察力</a:t>
            </a:r>
            <a:endParaRPr lang="zh-CN" altLang="en-US" sz="20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endParaRPr>
          </a:p>
          <a:p>
            <a:pPr marL="342900" lvl="0" indent="-342900">
              <a:lnSpc>
                <a:spcPct val="150000"/>
              </a:lnSpc>
              <a:buFont typeface="Arial" panose="020B0604020202020204" pitchFamily="34" charset="0"/>
              <a:buChar char="•"/>
            </a:pPr>
            <a:r>
              <a:rPr lang="en-US" altLang="zh-CN" sz="20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rPr>
              <a:t>phycology              n.</a:t>
            </a:r>
            <a:r>
              <a:rPr lang="zh-CN" altLang="en-US" sz="20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rPr>
              <a:t>藻类学</a:t>
            </a:r>
            <a:endParaRPr lang="zh-CN" altLang="en-US" sz="20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endParaRPr>
          </a:p>
          <a:p>
            <a:pPr marL="342900" lvl="0" indent="-342900">
              <a:lnSpc>
                <a:spcPct val="150000"/>
              </a:lnSpc>
              <a:buFont typeface="Arial" panose="020B0604020202020204" pitchFamily="34" charset="0"/>
              <a:buChar char="•"/>
            </a:pPr>
            <a:r>
              <a:rPr lang="en-US" altLang="zh-CN" sz="20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rPr>
              <a:t>physics                   n.</a:t>
            </a:r>
            <a:r>
              <a:rPr lang="zh-CN" altLang="en-US" sz="20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rPr>
              <a:t>物理学</a:t>
            </a:r>
            <a:endParaRPr lang="zh-CN" altLang="en-US" sz="20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endParaRPr>
          </a:p>
          <a:p>
            <a:pPr marL="342900" lvl="0" indent="-342900">
              <a:lnSpc>
                <a:spcPct val="150000"/>
              </a:lnSpc>
              <a:buFont typeface="Arial" panose="020B0604020202020204" pitchFamily="34" charset="0"/>
              <a:buChar char="•"/>
            </a:pPr>
            <a:r>
              <a:rPr lang="en-US" altLang="zh-CN" sz="20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rPr>
              <a:t>physiology             n.</a:t>
            </a:r>
            <a:r>
              <a:rPr lang="zh-CN" altLang="en-US" sz="20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rPr>
              <a:t>生理学</a:t>
            </a:r>
            <a:endParaRPr lang="zh-CN" altLang="en-US" sz="20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endParaRPr>
          </a:p>
          <a:p>
            <a:pPr marL="342900" lvl="0" indent="-342900">
              <a:lnSpc>
                <a:spcPct val="150000"/>
              </a:lnSpc>
              <a:buFont typeface="Arial" panose="020B0604020202020204" pitchFamily="34" charset="0"/>
              <a:buChar char="•"/>
            </a:pPr>
            <a:r>
              <a:rPr lang="en-US" altLang="zh-CN" sz="20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rPr>
              <a:t>psychic                   n.</a:t>
            </a:r>
            <a:r>
              <a:rPr lang="zh-CN" altLang="en-US" sz="20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rPr>
              <a:t>心灵</a:t>
            </a:r>
            <a:endParaRPr lang="zh-CN" altLang="en-US" sz="20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endParaRPr>
          </a:p>
          <a:p>
            <a:pPr marL="342900" lvl="0" indent="-342900">
              <a:lnSpc>
                <a:spcPct val="150000"/>
              </a:lnSpc>
              <a:buFont typeface="Arial" panose="020B0604020202020204" pitchFamily="34" charset="0"/>
              <a:buChar char="•"/>
            </a:pPr>
            <a:r>
              <a:rPr lang="en-US" altLang="zh-CN" sz="20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rPr>
              <a:t>psychophysics        n.</a:t>
            </a:r>
            <a:r>
              <a:rPr lang="zh-CN" altLang="en-US" sz="20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rPr>
              <a:t>心理物理学</a:t>
            </a:r>
            <a:endParaRPr lang="zh-CN" altLang="en-US" sz="20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endParaRPr>
          </a:p>
          <a:p>
            <a:pPr marL="342900" lvl="0" indent="-342900">
              <a:lnSpc>
                <a:spcPct val="150000"/>
              </a:lnSpc>
              <a:buFont typeface="Arial" panose="020B0604020202020204" pitchFamily="34" charset="0"/>
              <a:buChar char="•"/>
            </a:pPr>
            <a:r>
              <a:rPr lang="en-US" altLang="zh-CN" sz="20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rPr>
              <a:t>reproduce              v.</a:t>
            </a:r>
            <a:r>
              <a:rPr lang="zh-CN" altLang="en-US" sz="20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rPr>
              <a:t>繁殖</a:t>
            </a:r>
            <a:endParaRPr lang="zh-CN" altLang="en-US" sz="20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endParaRPr>
          </a:p>
          <a:p>
            <a:pPr marL="342900" lvl="0" indent="-342900">
              <a:lnSpc>
                <a:spcPct val="150000"/>
              </a:lnSpc>
              <a:buFont typeface="Arial" panose="020B0604020202020204" pitchFamily="34" charset="0"/>
              <a:buChar char="•"/>
            </a:pPr>
            <a:r>
              <a:rPr lang="en-US" altLang="zh-CN" sz="20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rPr>
              <a:t>zoology                 n.</a:t>
            </a:r>
            <a:r>
              <a:rPr lang="zh-CN" altLang="en-US" sz="20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rPr>
              <a:t>动物学</a:t>
            </a:r>
            <a:endParaRPr lang="zh-CN" altLang="en-US" sz="20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4625" y="1414632"/>
            <a:ext cx="12225037" cy="5583986"/>
          </a:xfrm>
          <a:prstGeom prst="rect">
            <a:avLst/>
          </a:prstGeom>
        </p:spPr>
      </p:pic>
      <p:sp>
        <p:nvSpPr>
          <p:cNvPr id="13" name="矩形 12"/>
          <p:cNvSpPr/>
          <p:nvPr/>
        </p:nvSpPr>
        <p:spPr>
          <a:xfrm>
            <a:off x="-52728" y="1141648"/>
            <a:ext cx="12225037" cy="5873873"/>
          </a:xfrm>
          <a:prstGeom prst="rect">
            <a:avLst/>
          </a:prstGeom>
          <a:gradFill flip="none" rotWithShape="1">
            <a:gsLst>
              <a:gs pos="12000">
                <a:schemeClr val="bg1">
                  <a:alpha val="88000"/>
                </a:schemeClr>
              </a:gs>
              <a:gs pos="86000">
                <a:schemeClr val="tx1">
                  <a:lumMod val="75000"/>
                  <a:lumOff val="25000"/>
                  <a:tint val="23500"/>
                  <a:satMod val="160000"/>
                  <a:alpha val="0"/>
                </a:schemeClr>
              </a:gs>
            </a:gsLst>
            <a:lin ang="162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6" name="TextBox 5"/>
          <p:cNvSpPr txBox="1"/>
          <p:nvPr/>
        </p:nvSpPr>
        <p:spPr>
          <a:xfrm>
            <a:off x="567944" y="2678842"/>
            <a:ext cx="11161240" cy="2799484"/>
          </a:xfrm>
          <a:prstGeom prst="rect">
            <a:avLst/>
          </a:prstGeom>
          <a:noFill/>
        </p:spPr>
        <p:txBody>
          <a:bodyPr wrap="square" rtlCol="0">
            <a:spAutoFit/>
          </a:bodyPr>
          <a:lstStyle/>
          <a:p>
            <a:pPr lvl="0">
              <a:lnSpc>
                <a:spcPct val="150000"/>
              </a:lnSpc>
            </a:pPr>
            <a:r>
              <a:rPr lang="en-US" altLang="zh-CN" sz="24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rPr>
              <a:t>PPT</a:t>
            </a:r>
            <a:r>
              <a:rPr lang="zh-CN" altLang="en-US" sz="24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rPr>
              <a:t>制作：牛永泉、潘熠、王沈康乐、篮维莹、汤梦夏、何泽群、何明谦（整合）</a:t>
            </a:r>
            <a:endParaRPr lang="en-US" altLang="zh-CN" sz="24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endParaRPr>
          </a:p>
          <a:p>
            <a:pPr lvl="0">
              <a:lnSpc>
                <a:spcPct val="150000"/>
              </a:lnSpc>
            </a:pPr>
            <a:endParaRPr lang="en-US" altLang="zh-CN" sz="24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endParaRPr>
          </a:p>
          <a:p>
            <a:pPr lvl="0">
              <a:lnSpc>
                <a:spcPct val="150000"/>
              </a:lnSpc>
            </a:pPr>
            <a:r>
              <a:rPr lang="zh-CN" altLang="en-US" sz="24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rPr>
              <a:t>展示：牛永泉、韩伊晨、王沈康乐、郑伊宏、汤梦夏、管峻</a:t>
            </a:r>
            <a:endParaRPr lang="en-US" altLang="zh-CN" sz="24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endParaRPr>
          </a:p>
          <a:p>
            <a:pPr lvl="0">
              <a:lnSpc>
                <a:spcPct val="150000"/>
              </a:lnSpc>
            </a:pPr>
            <a:endParaRPr lang="en-US" altLang="zh-CN" sz="24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endParaRPr>
          </a:p>
          <a:p>
            <a:pPr lvl="0">
              <a:lnSpc>
                <a:spcPct val="150000"/>
              </a:lnSpc>
            </a:pPr>
            <a:r>
              <a:rPr lang="zh-CN" altLang="en-US" sz="24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rPr>
              <a:t>剪辑：刁浩冉</a:t>
            </a:r>
            <a:endParaRPr lang="en-US" altLang="zh-CN" sz="2400" dirty="0">
              <a:solidFill>
                <a:prstClr val="black">
                  <a:lumMod val="65000"/>
                  <a:lumOff val="35000"/>
                </a:prstClr>
              </a:solidFill>
              <a:latin typeface="微软雅黑 Light" panose="020B0502040204020203" pitchFamily="34" charset="-122"/>
              <a:ea typeface="微软雅黑 Light" panose="020B0502040204020203" pitchFamily="34" charset="-122"/>
              <a:cs typeface="Open Sans" pitchFamily="34" charset="0"/>
              <a:sym typeface="+mn-ea"/>
            </a:endParaRPr>
          </a:p>
        </p:txBody>
      </p:sp>
      <p:grpSp>
        <p:nvGrpSpPr>
          <p:cNvPr id="9" name="组合 8"/>
          <p:cNvGrpSpPr/>
          <p:nvPr/>
        </p:nvGrpSpPr>
        <p:grpSpPr>
          <a:xfrm>
            <a:off x="-7752" y="260648"/>
            <a:ext cx="1204677" cy="576064"/>
            <a:chOff x="3563888" y="1131590"/>
            <a:chExt cx="903626" cy="432048"/>
          </a:xfrm>
        </p:grpSpPr>
        <p:sp>
          <p:nvSpPr>
            <p:cNvPr id="10" name="TextBox 9"/>
            <p:cNvSpPr txBox="1"/>
            <p:nvPr/>
          </p:nvSpPr>
          <p:spPr>
            <a:xfrm>
              <a:off x="3982702" y="1220656"/>
              <a:ext cx="484812" cy="276999"/>
            </a:xfrm>
            <a:prstGeom prst="rect">
              <a:avLst/>
            </a:prstGeom>
            <a:noFill/>
            <a:ln w="12700">
              <a:solidFill>
                <a:schemeClr val="tx1">
                  <a:lumMod val="65000"/>
                  <a:lumOff val="35000"/>
                </a:schemeClr>
              </a:solidFill>
            </a:ln>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lang="zh-CN" altLang="en-US" sz="1800" b="1" dirty="0">
                  <a:solidFill>
                    <a:prstClr val="black"/>
                  </a:solidFill>
                  <a:latin typeface="微软雅黑 Light" panose="020B0502040204020203" pitchFamily="34" charset="-122"/>
                  <a:ea typeface="微软雅黑 Light" panose="020B0502040204020203" pitchFamily="34" charset="-122"/>
                </a:rPr>
                <a:t>分工</a:t>
              </a:r>
              <a:endParaRPr kumimoji="0" lang="zh-CN" altLang="en-US" sz="1800" b="1"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11" name="矩形 10"/>
            <p:cNvSpPr/>
            <p:nvPr/>
          </p:nvSpPr>
          <p:spPr>
            <a:xfrm>
              <a:off x="3563888" y="1131590"/>
              <a:ext cx="432048" cy="43204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300" b="1"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另附</a:t>
              </a:r>
              <a:endParaRPr kumimoji="0" lang="zh-CN" altLang="en-US" sz="1300" b="1"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826954" y="2780928"/>
            <a:ext cx="4536504" cy="1296144"/>
            <a:chOff x="3934966" y="2564904"/>
            <a:chExt cx="4536504" cy="1296144"/>
          </a:xfrm>
        </p:grpSpPr>
        <p:sp>
          <p:nvSpPr>
            <p:cNvPr id="2" name="TextBox 1"/>
            <p:cNvSpPr txBox="1"/>
            <p:nvPr/>
          </p:nvSpPr>
          <p:spPr>
            <a:xfrm>
              <a:off x="4931075" y="2797478"/>
              <a:ext cx="2544286" cy="830997"/>
            </a:xfrm>
            <a:prstGeom prst="rect">
              <a:avLst/>
            </a:prstGeom>
            <a:noFill/>
          </p:spPr>
          <p:txBody>
            <a:bodyPr wrap="none" rtlCol="0">
              <a:spAutoFit/>
            </a:bodyPr>
            <a:lstStyle/>
            <a:p>
              <a:r>
                <a:rPr lang="en-US" altLang="zh-CN" sz="4800" dirty="0"/>
                <a:t>THANKS</a:t>
              </a:r>
              <a:endParaRPr lang="zh-CN" altLang="en-US" sz="4800" dirty="0"/>
            </a:p>
          </p:txBody>
        </p:sp>
        <p:sp>
          <p:nvSpPr>
            <p:cNvPr id="4" name="矩形 3"/>
            <p:cNvSpPr/>
            <p:nvPr/>
          </p:nvSpPr>
          <p:spPr>
            <a:xfrm>
              <a:off x="3934966" y="2564904"/>
              <a:ext cx="4536504" cy="1296144"/>
            </a:xfrm>
            <a:prstGeom prst="rect">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200" advTm="3299">
        <p14:prism/>
      </p:transition>
    </mc:Choice>
    <mc:Fallback>
      <p:transition spd="slow" advTm="329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295299" y="2097200"/>
            <a:ext cx="9599817" cy="2688299"/>
          </a:xfrm>
          <a:prstGeom prst="rect">
            <a:avLst/>
          </a:prstGeom>
          <a:solidFill>
            <a:schemeClr val="tx1">
              <a:lumMod val="75000"/>
              <a:lumOff val="25000"/>
              <a:alpha val="3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2351279" y="2887439"/>
            <a:ext cx="1082982" cy="108312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02</a:t>
            </a:r>
            <a:endParaRPr lang="zh-CN" altLang="en-US" sz="3200" b="1" dirty="0"/>
          </a:p>
        </p:txBody>
      </p:sp>
      <p:sp>
        <p:nvSpPr>
          <p:cNvPr id="10" name="TextBox 2"/>
          <p:cNvSpPr txBox="1"/>
          <p:nvPr/>
        </p:nvSpPr>
        <p:spPr>
          <a:xfrm>
            <a:off x="3649830" y="2989943"/>
            <a:ext cx="6693847" cy="830997"/>
          </a:xfrm>
          <a:prstGeom prst="rect">
            <a:avLst/>
          </a:prstGeom>
          <a:noFill/>
        </p:spPr>
        <p:txBody>
          <a:bodyPr wrap="square" rtlCol="0">
            <a:spAutoFit/>
          </a:bodyPr>
          <a:lstStyle/>
          <a:p>
            <a:r>
              <a:rPr lang="zh-CN" altLang="en-US" sz="4800" b="1" dirty="0">
                <a:solidFill>
                  <a:schemeClr val="bg1"/>
                </a:solidFill>
              </a:rPr>
              <a:t>牛永泉同学的读者体会</a:t>
            </a:r>
            <a:endParaRPr lang="zh-CN" altLang="en-US" sz="4800" b="1"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200" advTm="2167">
        <p14:prism/>
      </p:transition>
    </mc:Choice>
    <mc:Fallback>
      <p:transition spd="slow" advTm="2167">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53" y="3861048"/>
            <a:ext cx="12198165" cy="3135515"/>
          </a:xfrm>
          <a:prstGeom prst="rect">
            <a:avLst/>
          </a:prstGeom>
        </p:spPr>
      </p:pic>
      <p:sp>
        <p:nvSpPr>
          <p:cNvPr id="6" name="矩形 5"/>
          <p:cNvSpPr/>
          <p:nvPr/>
        </p:nvSpPr>
        <p:spPr>
          <a:xfrm>
            <a:off x="-7752" y="3861048"/>
            <a:ext cx="12198165" cy="3020574"/>
          </a:xfrm>
          <a:prstGeom prst="rect">
            <a:avLst/>
          </a:prstGeom>
          <a:solidFill>
            <a:schemeClr val="bg1">
              <a:lumMod val="5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25"/>
          <p:cNvPicPr>
            <a:picLocks noChangeAspect="1"/>
          </p:cNvPicPr>
          <p:nvPr/>
        </p:nvPicPr>
        <p:blipFill>
          <a:blip r:embed="rId2"/>
          <a:stretch>
            <a:fillRect/>
          </a:stretch>
        </p:blipFill>
        <p:spPr>
          <a:xfrm>
            <a:off x="2350481" y="480447"/>
            <a:ext cx="7489451" cy="5828873"/>
          </a:xfrm>
          <a:prstGeom prst="rect">
            <a:avLst/>
          </a:prstGeom>
        </p:spPr>
      </p:pic>
      <p:sp>
        <p:nvSpPr>
          <p:cNvPr id="9" name="TextBox 8"/>
          <p:cNvSpPr txBox="1"/>
          <p:nvPr/>
        </p:nvSpPr>
        <p:spPr>
          <a:xfrm>
            <a:off x="568235" y="5301208"/>
            <a:ext cx="11209089" cy="1291700"/>
          </a:xfrm>
          <a:prstGeom prst="rect">
            <a:avLst/>
          </a:prstGeom>
          <a:noFill/>
        </p:spPr>
        <p:txBody>
          <a:bodyPr wrap="square" rtlCol="0">
            <a:spAutoFit/>
          </a:bodyPr>
          <a:lstStyle/>
          <a:p>
            <a:pPr algn="just">
              <a:lnSpc>
                <a:spcPct val="150000"/>
              </a:lnSpc>
            </a:pPr>
            <a:r>
              <a:rPr lang="zh-CN" altLang="en-US" sz="1800" dirty="0">
                <a:solidFill>
                  <a:schemeClr val="bg1"/>
                </a:solidFill>
                <a:latin typeface="微软雅黑 Light" panose="020B0502040204020203" pitchFamily="34" charset="-122"/>
                <a:ea typeface="微软雅黑 Light" panose="020B0502040204020203" pitchFamily="34" charset="-122"/>
                <a:cs typeface="Open Sans" pitchFamily="34" charset="0"/>
              </a:rPr>
              <a:t>此小节的第一部分，让我想到“温水煮青蛙”，当我们被自然缓缓推上死亡的道路，正如青蛙一直处在温水中，随水温的升高而逐渐走向死亡，并让我们熟悉，久而久之便对死亡的到来淡然接受；接下来的论述让我思考作者笔下所说的“死亡的好处”，诚然，几乎没有人愿意死亡，但是如果永生但并不幸福，或许死亡才是一种福利。</a:t>
            </a:r>
            <a:endParaRPr lang="zh-CN" altLang="en-US" sz="1800" dirty="0">
              <a:solidFill>
                <a:schemeClr val="bg1"/>
              </a:solidFill>
              <a:latin typeface="微软雅黑 Light" panose="020B0502040204020203" pitchFamily="34" charset="-122"/>
              <a:ea typeface="微软雅黑 Light" panose="020B0502040204020203" pitchFamily="34" charset="-122"/>
              <a:cs typeface="Open Sans" pitchFamily="34" charset="0"/>
            </a:endParaRPr>
          </a:p>
        </p:txBody>
      </p:sp>
      <p:grpSp>
        <p:nvGrpSpPr>
          <p:cNvPr id="15" name="组合 14"/>
          <p:cNvGrpSpPr/>
          <p:nvPr/>
        </p:nvGrpSpPr>
        <p:grpSpPr>
          <a:xfrm>
            <a:off x="-7754" y="260648"/>
            <a:ext cx="1725844" cy="576064"/>
            <a:chOff x="3563888" y="1131590"/>
            <a:chExt cx="1294552" cy="432048"/>
          </a:xfrm>
        </p:grpSpPr>
        <p:sp>
          <p:nvSpPr>
            <p:cNvPr id="16" name="TextBox 15"/>
            <p:cNvSpPr txBox="1"/>
            <p:nvPr/>
          </p:nvSpPr>
          <p:spPr>
            <a:xfrm>
              <a:off x="3923928" y="1220656"/>
              <a:ext cx="934512" cy="276999"/>
            </a:xfrm>
            <a:prstGeom prst="rect">
              <a:avLst/>
            </a:prstGeom>
            <a:noFill/>
            <a:ln w="12700">
              <a:solidFill>
                <a:schemeClr val="tx1">
                  <a:lumMod val="65000"/>
                  <a:lumOff val="35000"/>
                </a:schemeClr>
              </a:solidFill>
            </a:ln>
          </p:spPr>
          <p:txBody>
            <a:bodyPr wrap="none" rtlCol="0">
              <a:spAutoFit/>
            </a:bodyPr>
            <a:lstStyle/>
            <a:p>
              <a:r>
                <a:rPr lang="zh-CN" altLang="en-US" sz="1800" b="1" dirty="0"/>
                <a:t>  读者体会</a:t>
              </a:r>
              <a:endParaRPr lang="zh-CN" altLang="en-US" sz="1800" b="1" dirty="0"/>
            </a:p>
          </p:txBody>
        </p:sp>
        <p:sp>
          <p:nvSpPr>
            <p:cNvPr id="17" name="矩形 16"/>
            <p:cNvSpPr/>
            <p:nvPr/>
          </p:nvSpPr>
          <p:spPr>
            <a:xfrm>
              <a:off x="3563888" y="1131590"/>
              <a:ext cx="432048" cy="43204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b="1" dirty="0"/>
                <a:t>03</a:t>
              </a:r>
              <a:endParaRPr lang="zh-CN" altLang="en-US" sz="1300" b="1" dirty="0"/>
            </a:p>
          </p:txBody>
        </p:sp>
      </p:gr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44" y="1556792"/>
            <a:ext cx="4968552" cy="30851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advTm="2427">
        <p14:prism/>
      </p:transition>
    </mc:Choice>
    <mc:Fallback>
      <p:transition spd="slow" advTm="242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 y="0"/>
            <a:ext cx="12190413" cy="6858000"/>
          </a:xfrm>
          <a:prstGeom prst="rect">
            <a:avLst/>
          </a:prstGeom>
        </p:spPr>
      </p:pic>
      <p:sp>
        <p:nvSpPr>
          <p:cNvPr id="4" name="矩形 3"/>
          <p:cNvSpPr/>
          <p:nvPr/>
        </p:nvSpPr>
        <p:spPr>
          <a:xfrm>
            <a:off x="335317" y="260648"/>
            <a:ext cx="11519780" cy="6336704"/>
          </a:xfrm>
          <a:custGeom>
            <a:avLst/>
            <a:gdLst/>
            <a:ahLst/>
            <a:cxnLst/>
            <a:rect l="l" t="t" r="r" b="b"/>
            <a:pathLst>
              <a:path w="8640960" h="4752528">
                <a:moveTo>
                  <a:pt x="0" y="0"/>
                </a:moveTo>
                <a:lnTo>
                  <a:pt x="8640960" y="0"/>
                </a:lnTo>
                <a:lnTo>
                  <a:pt x="8640960" y="2000422"/>
                </a:lnTo>
                <a:lnTo>
                  <a:pt x="8209646" y="2250584"/>
                </a:lnTo>
                <a:lnTo>
                  <a:pt x="8640960" y="2500746"/>
                </a:lnTo>
                <a:lnTo>
                  <a:pt x="8640960" y="4752528"/>
                </a:lnTo>
                <a:lnTo>
                  <a:pt x="0" y="4752528"/>
                </a:lnTo>
                <a:lnTo>
                  <a:pt x="0" y="2500746"/>
                </a:lnTo>
                <a:lnTo>
                  <a:pt x="431314" y="2250584"/>
                </a:lnTo>
                <a:lnTo>
                  <a:pt x="0" y="2000422"/>
                </a:lnTo>
                <a:close/>
              </a:path>
            </a:pathLst>
          </a:custGeom>
          <a:solidFill>
            <a:schemeClr val="bg1">
              <a:alpha val="86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等腰三角形 8"/>
          <p:cNvSpPr/>
          <p:nvPr/>
        </p:nvSpPr>
        <p:spPr>
          <a:xfrm rot="5400000">
            <a:off x="-505564" y="2829821"/>
            <a:ext cx="1056117" cy="910327"/>
          </a:xfrm>
          <a:prstGeom prst="triangle">
            <a:avLst/>
          </a:prstGeom>
          <a:solidFill>
            <a:schemeClr val="tx1">
              <a:lumMod val="85000"/>
              <a:lumOff val="1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等腰三角形 9"/>
          <p:cNvSpPr/>
          <p:nvPr/>
        </p:nvSpPr>
        <p:spPr>
          <a:xfrm rot="16200000" flipH="1">
            <a:off x="11639860" y="2829821"/>
            <a:ext cx="1056117" cy="910327"/>
          </a:xfrm>
          <a:prstGeom prst="triangle">
            <a:avLst/>
          </a:prstGeom>
          <a:solidFill>
            <a:schemeClr val="tx1">
              <a:lumMod val="85000"/>
              <a:lumOff val="1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矩形 16"/>
          <p:cNvSpPr/>
          <p:nvPr/>
        </p:nvSpPr>
        <p:spPr>
          <a:xfrm>
            <a:off x="2303784" y="2516899"/>
            <a:ext cx="7679854" cy="1584176"/>
          </a:xfrm>
          <a:prstGeom prst="rect">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3743757" y="3060249"/>
            <a:ext cx="5015746" cy="583565"/>
          </a:xfrm>
          <a:prstGeom prst="rect">
            <a:avLst/>
          </a:prstGeom>
          <a:noFill/>
        </p:spPr>
        <p:txBody>
          <a:bodyPr wrap="square" rtlCol="0">
            <a:spAutoFit/>
          </a:bodyPr>
          <a:lstStyle/>
          <a:p>
            <a:pPr algn="ctr"/>
            <a:r>
              <a:rPr lang="en-US" altLang="zh-CN" sz="3200" b="1" dirty="0">
                <a:cs typeface="+mn-ea"/>
                <a:sym typeface="+mn-lt"/>
              </a:rPr>
              <a:t>The Virtues of Mortality</a:t>
            </a:r>
            <a:endParaRPr lang="zh-CN" altLang="en-US" sz="3200" b="1" dirty="0">
              <a:cs typeface="+mn-ea"/>
              <a:sym typeface="+mn-lt"/>
            </a:endParaRPr>
          </a:p>
        </p:txBody>
      </p:sp>
      <p:pic>
        <p:nvPicPr>
          <p:cNvPr id="2" name="Keith Kenniff - Receives">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1393626" y="1196752"/>
            <a:ext cx="609600" cy="609600"/>
          </a:xfrm>
          <a:prstGeom prst="rect">
            <a:avLst/>
          </a:prstGeom>
        </p:spPr>
      </p:pic>
      <p:sp>
        <p:nvSpPr>
          <p:cNvPr id="12" name="圆角矩形 18"/>
          <p:cNvSpPr/>
          <p:nvPr/>
        </p:nvSpPr>
        <p:spPr>
          <a:xfrm>
            <a:off x="4655046" y="4361723"/>
            <a:ext cx="2880319" cy="1216700"/>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800" dirty="0">
                <a:latin typeface="宋体" panose="02010600030101010101" pitchFamily="2" charset="-122"/>
                <a:ea typeface="宋体" panose="02010600030101010101" pitchFamily="2" charset="-122"/>
              </a:rPr>
              <a:t>Page 265-266    </a:t>
            </a:r>
            <a:r>
              <a:rPr lang="zh-CN" altLang="en-US" sz="1800" dirty="0">
                <a:latin typeface="宋体" panose="02010600030101010101" pitchFamily="2" charset="-122"/>
                <a:ea typeface="宋体" panose="02010600030101010101" pitchFamily="2" charset="-122"/>
              </a:rPr>
              <a:t>韩伊晨</a:t>
            </a:r>
            <a:endParaRPr lang="en-US" altLang="zh-CN" sz="1800" dirty="0">
              <a:latin typeface="宋体" panose="02010600030101010101" pitchFamily="2" charset="-122"/>
              <a:ea typeface="宋体" panose="02010600030101010101" pitchFamily="2" charset="-122"/>
            </a:endParaRPr>
          </a:p>
          <a:p>
            <a:r>
              <a:rPr lang="en-US" altLang="zh-CN" sz="1800" dirty="0">
                <a:latin typeface="宋体" panose="02010600030101010101" pitchFamily="2" charset="-122"/>
                <a:ea typeface="宋体" panose="02010600030101010101" pitchFamily="2" charset="-122"/>
              </a:rPr>
              <a:t>Page 266-267    </a:t>
            </a:r>
            <a:r>
              <a:rPr lang="zh-CN" altLang="en-US" sz="1800" dirty="0">
                <a:latin typeface="宋体" panose="02010600030101010101" pitchFamily="2" charset="-122"/>
                <a:ea typeface="宋体" panose="02010600030101010101" pitchFamily="2" charset="-122"/>
              </a:rPr>
              <a:t>潘熠</a:t>
            </a:r>
            <a:endParaRPr lang="en-US" altLang="zh-CN" sz="1800" dirty="0">
              <a:latin typeface="宋体" panose="02010600030101010101" pitchFamily="2" charset="-122"/>
              <a:ea typeface="宋体" panose="02010600030101010101" pitchFamily="2" charset="-122"/>
            </a:endParaRPr>
          </a:p>
          <a:p>
            <a:r>
              <a:rPr lang="en-US" altLang="zh-CN" sz="1800" dirty="0">
                <a:latin typeface="宋体" panose="02010600030101010101" pitchFamily="2" charset="-122"/>
                <a:ea typeface="宋体" panose="02010600030101010101" pitchFamily="2" charset="-122"/>
              </a:rPr>
              <a:t>Page 267-268    </a:t>
            </a:r>
            <a:r>
              <a:rPr lang="zh-CN" altLang="en-US" sz="1800" dirty="0">
                <a:latin typeface="宋体" panose="02010600030101010101" pitchFamily="2" charset="-122"/>
                <a:ea typeface="宋体" panose="02010600030101010101" pitchFamily="2" charset="-122"/>
              </a:rPr>
              <a:t>刁浩冉</a:t>
            </a:r>
            <a:endParaRPr lang="zh-CN" altLang="en-US" sz="1800" dirty="0">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10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1" presetClass="mediacall" presetSubtype="0" fill="hold" nodeType="afterEffect">
                                  <p:stCondLst>
                                    <p:cond delay="0"/>
                                  </p:stCondLst>
                                  <p:childTnLst>
                                    <p:cmd type="call" cmd="playFrom(0.0)">
                                      <p:cBhvr>
                                        <p:cTn id="22" dur="1" fill="hold"/>
                                        <p:tgtEl>
                                          <p:spTgt spid="2"/>
                                        </p:tgtEl>
                                      </p:cBhvr>
                                    </p:cmd>
                                  </p:childTnLst>
                                </p:cTn>
                              </p:par>
                              <p:par>
                                <p:cTn id="23" presetID="42" presetClass="entr" presetSubtype="0" fill="hold" grpId="0" nodeType="withEffect">
                                  <p:stCondLst>
                                    <p:cond delay="100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anim calcmode="lin" valueType="num">
                                      <p:cBhvr>
                                        <p:cTn id="26" dur="1000" fill="hold"/>
                                        <p:tgtEl>
                                          <p:spTgt spid="12"/>
                                        </p:tgtEl>
                                        <p:attrNameLst>
                                          <p:attrName>ppt_x</p:attrName>
                                        </p:attrNameLst>
                                      </p:cBhvr>
                                      <p:tavLst>
                                        <p:tav tm="0">
                                          <p:val>
                                            <p:strVal val="#ppt_x"/>
                                          </p:val>
                                        </p:tav>
                                        <p:tav tm="100000">
                                          <p:val>
                                            <p:strVal val="#ppt_x"/>
                                          </p:val>
                                        </p:tav>
                                      </p:tavLst>
                                    </p:anim>
                                    <p:anim calcmode="lin" valueType="num">
                                      <p:cBhvr>
                                        <p:cTn id="2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8" repeatCount="indefinite" fill="remove" display="0">
                  <p:stCondLst>
                    <p:cond delay="indefinite"/>
                  </p:stCondLst>
                  <p:endCondLst>
                    <p:cond evt="onStopAudio" delay="0">
                      <p:tgtEl>
                        <p:sldTgt/>
                      </p:tgtEl>
                    </p:cond>
                  </p:endCondLst>
                </p:cTn>
                <p:tgtEl>
                  <p:spTgt spid="2"/>
                </p:tgtEl>
              </p:cMediaNode>
            </p:audio>
          </p:childTnLst>
        </p:cTn>
      </p:par>
    </p:tnLst>
    <p:bldLst>
      <p:bldP spid="9" grpId="0" animBg="1"/>
      <p:bldP spid="10" grpId="0" animBg="1"/>
      <p:bldP spid="13" grpId="0"/>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a:stCxn id="3" idx="3"/>
          </p:cNvCxnSpPr>
          <p:nvPr/>
        </p:nvCxnSpPr>
        <p:spPr>
          <a:xfrm>
            <a:off x="4271242" y="3477005"/>
            <a:ext cx="7224564"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rcRect l="47434"/>
          <a:stretch>
            <a:fillRect/>
          </a:stretch>
        </p:blipFill>
        <p:spPr>
          <a:xfrm>
            <a:off x="-930054" y="-27305"/>
            <a:ext cx="5406169" cy="6981190"/>
          </a:xfrm>
          <a:prstGeom prst="rect">
            <a:avLst/>
          </a:prstGeom>
        </p:spPr>
      </p:pic>
      <p:sp>
        <p:nvSpPr>
          <p:cNvPr id="3" name="矩形 2"/>
          <p:cNvSpPr/>
          <p:nvPr/>
        </p:nvSpPr>
        <p:spPr>
          <a:xfrm>
            <a:off x="143321" y="260717"/>
            <a:ext cx="4127921" cy="6432576"/>
          </a:xfrm>
          <a:prstGeom prst="rect">
            <a:avLst/>
          </a:prstGeom>
          <a:solidFill>
            <a:schemeClr val="bg1">
              <a:alpha val="86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295298" y="1700808"/>
            <a:ext cx="1151978" cy="3360373"/>
          </a:xfrm>
          <a:prstGeom prst="rect">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391296" y="1796819"/>
            <a:ext cx="1151978" cy="3360373"/>
          </a:xfrm>
          <a:prstGeom prst="rect">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1623696" y="2788186"/>
            <a:ext cx="595035" cy="1569660"/>
          </a:xfrm>
          <a:prstGeom prst="rect">
            <a:avLst/>
          </a:prstGeom>
          <a:noFill/>
        </p:spPr>
        <p:txBody>
          <a:bodyPr wrap="none" rtlCol="0">
            <a:spAutoFit/>
          </a:bodyPr>
          <a:lstStyle/>
          <a:p>
            <a:r>
              <a:rPr lang="zh-CN" altLang="en-US" sz="3200" b="1" dirty="0"/>
              <a:t>目</a:t>
            </a:r>
            <a:endParaRPr lang="en-US" altLang="zh-CN" sz="3200" b="1" dirty="0"/>
          </a:p>
          <a:p>
            <a:endParaRPr lang="en-US" altLang="zh-CN" sz="3200" b="1" dirty="0"/>
          </a:p>
          <a:p>
            <a:r>
              <a:rPr lang="zh-CN" altLang="en-US" sz="3200" b="1" dirty="0"/>
              <a:t>录</a:t>
            </a:r>
            <a:endParaRPr lang="zh-CN" altLang="en-US" sz="3200" b="1" dirty="0"/>
          </a:p>
        </p:txBody>
      </p:sp>
      <p:cxnSp>
        <p:nvCxnSpPr>
          <p:cNvPr id="26" name="直接连接符 25"/>
          <p:cNvCxnSpPr/>
          <p:nvPr/>
        </p:nvCxnSpPr>
        <p:spPr>
          <a:xfrm>
            <a:off x="5567386" y="3573016"/>
            <a:ext cx="7224564"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5541542" y="1778799"/>
            <a:ext cx="1892300" cy="1177069"/>
            <a:chOff x="4164198" y="1916832"/>
            <a:chExt cx="1892300" cy="1177069"/>
          </a:xfrm>
        </p:grpSpPr>
        <p:sp>
          <p:nvSpPr>
            <p:cNvPr id="8" name="矩形 7"/>
            <p:cNvSpPr/>
            <p:nvPr/>
          </p:nvSpPr>
          <p:spPr>
            <a:xfrm>
              <a:off x="4893087" y="1916832"/>
              <a:ext cx="434509" cy="43456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t>01</a:t>
              </a:r>
              <a:endParaRPr lang="zh-CN" altLang="en-US" sz="1800" b="1" dirty="0"/>
            </a:p>
          </p:txBody>
        </p:sp>
        <p:sp>
          <p:nvSpPr>
            <p:cNvPr id="27" name="TextBox 26"/>
            <p:cNvSpPr txBox="1"/>
            <p:nvPr/>
          </p:nvSpPr>
          <p:spPr>
            <a:xfrm>
              <a:off x="4164198" y="2604951"/>
              <a:ext cx="1892300" cy="488950"/>
            </a:xfrm>
            <a:prstGeom prst="rect">
              <a:avLst/>
            </a:prstGeom>
            <a:noFill/>
          </p:spPr>
          <p:txBody>
            <a:bodyPr wrap="none" lIns="182843" tIns="91422" rIns="182843" bIns="91422" rtlCol="0">
              <a:spAutoFit/>
            </a:bodyPr>
            <a:lstStyle/>
            <a:p>
              <a:pPr algn="ctr"/>
              <a:r>
                <a:rPr lang="zh-CN" altLang="id-ID" sz="2000" b="1" dirty="0">
                  <a:solidFill>
                    <a:schemeClr val="tx2"/>
                  </a:solidFill>
                  <a:latin typeface="微软雅黑" panose="020B0503020204020204" pitchFamily="34" charset="-122"/>
                  <a:cs typeface="Aparajita" panose="02020603050405020304" pitchFamily="34" charset="0"/>
                </a:rPr>
                <a:t>章节核心观点</a:t>
              </a:r>
              <a:endParaRPr lang="zh-CN" altLang="id-ID" sz="2000" b="1" dirty="0">
                <a:solidFill>
                  <a:schemeClr val="tx2"/>
                </a:solidFill>
                <a:latin typeface="微软雅黑" panose="020B0503020204020204" pitchFamily="34" charset="-122"/>
                <a:cs typeface="Aparajita" panose="02020603050405020304" pitchFamily="34" charset="0"/>
              </a:endParaRPr>
            </a:p>
          </p:txBody>
        </p:sp>
      </p:grpSp>
      <p:grpSp>
        <p:nvGrpSpPr>
          <p:cNvPr id="12" name="组合 11"/>
          <p:cNvGrpSpPr/>
          <p:nvPr/>
        </p:nvGrpSpPr>
        <p:grpSpPr>
          <a:xfrm>
            <a:off x="8417730" y="1778799"/>
            <a:ext cx="2934062" cy="1174287"/>
            <a:chOff x="7229623" y="1916832"/>
            <a:chExt cx="2934062" cy="1174287"/>
          </a:xfrm>
        </p:grpSpPr>
        <p:sp>
          <p:nvSpPr>
            <p:cNvPr id="10" name="矩形 9"/>
            <p:cNvSpPr/>
            <p:nvPr/>
          </p:nvSpPr>
          <p:spPr>
            <a:xfrm>
              <a:off x="8471470" y="1916832"/>
              <a:ext cx="450367" cy="43456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t>02</a:t>
              </a:r>
              <a:endParaRPr lang="zh-CN" altLang="en-US" sz="1800" b="1" dirty="0"/>
            </a:p>
          </p:txBody>
        </p:sp>
        <p:sp>
          <p:nvSpPr>
            <p:cNvPr id="28" name="TextBox 27"/>
            <p:cNvSpPr txBox="1"/>
            <p:nvPr/>
          </p:nvSpPr>
          <p:spPr>
            <a:xfrm>
              <a:off x="7229623" y="2598713"/>
              <a:ext cx="2934062" cy="492406"/>
            </a:xfrm>
            <a:prstGeom prst="rect">
              <a:avLst/>
            </a:prstGeom>
            <a:noFill/>
          </p:spPr>
          <p:txBody>
            <a:bodyPr wrap="none" lIns="182843" tIns="91422" rIns="182843" bIns="91422" rtlCol="0">
              <a:spAutoFit/>
            </a:bodyPr>
            <a:lstStyle/>
            <a:p>
              <a:pPr algn="ctr"/>
              <a:r>
                <a:rPr lang="zh-CN" altLang="en-US" sz="2000" b="1" dirty="0">
                  <a:solidFill>
                    <a:schemeClr val="tx2"/>
                  </a:solidFill>
                  <a:latin typeface="微软雅黑" panose="020B0503020204020204" pitchFamily="34" charset="-122"/>
                  <a:cs typeface="Aparajita" panose="02020603050405020304" pitchFamily="34" charset="0"/>
                </a:rPr>
                <a:t>韩伊晨同学的读译体会</a:t>
              </a:r>
              <a:endParaRPr lang="id-ID" sz="2000" b="1" dirty="0">
                <a:solidFill>
                  <a:schemeClr val="tx2"/>
                </a:solidFill>
                <a:latin typeface="微软雅黑" panose="020B0503020204020204" pitchFamily="34" charset="-122"/>
                <a:cs typeface="Aparajita" panose="02020603050405020304" pitchFamily="34" charset="0"/>
              </a:endParaRPr>
            </a:p>
          </p:txBody>
        </p:sp>
      </p:grpSp>
      <p:grpSp>
        <p:nvGrpSpPr>
          <p:cNvPr id="14" name="组合 13"/>
          <p:cNvGrpSpPr/>
          <p:nvPr/>
        </p:nvGrpSpPr>
        <p:grpSpPr>
          <a:xfrm>
            <a:off x="5148896" y="4049905"/>
            <a:ext cx="2677581" cy="1251303"/>
            <a:chOff x="3777353" y="4218570"/>
            <a:chExt cx="2677581" cy="1251303"/>
          </a:xfrm>
        </p:grpSpPr>
        <p:sp>
          <p:nvSpPr>
            <p:cNvPr id="11" name="矩形 10"/>
            <p:cNvSpPr/>
            <p:nvPr/>
          </p:nvSpPr>
          <p:spPr>
            <a:xfrm>
              <a:off x="4893087" y="4218570"/>
              <a:ext cx="446110" cy="43456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t>03</a:t>
              </a:r>
              <a:endParaRPr lang="zh-CN" altLang="en-US" sz="1800" b="1" dirty="0"/>
            </a:p>
          </p:txBody>
        </p:sp>
        <p:sp>
          <p:nvSpPr>
            <p:cNvPr id="29" name="TextBox 28"/>
            <p:cNvSpPr txBox="1"/>
            <p:nvPr/>
          </p:nvSpPr>
          <p:spPr>
            <a:xfrm>
              <a:off x="3777353" y="4977467"/>
              <a:ext cx="2677581" cy="492406"/>
            </a:xfrm>
            <a:prstGeom prst="rect">
              <a:avLst/>
            </a:prstGeom>
            <a:noFill/>
          </p:spPr>
          <p:txBody>
            <a:bodyPr wrap="none" lIns="182843" tIns="91422" rIns="182843" bIns="91422" rtlCol="0">
              <a:spAutoFit/>
            </a:bodyPr>
            <a:lstStyle/>
            <a:p>
              <a:pPr algn="ctr"/>
              <a:r>
                <a:rPr lang="zh-CN" altLang="en-US" sz="2000" b="1" dirty="0">
                  <a:solidFill>
                    <a:schemeClr val="tx2"/>
                  </a:solidFill>
                  <a:latin typeface="微软雅黑" panose="020B0503020204020204" pitchFamily="34" charset="-122"/>
                  <a:cs typeface="Aparajita" panose="02020603050405020304" pitchFamily="34" charset="0"/>
                </a:rPr>
                <a:t>潘熠同学的读译体会</a:t>
              </a:r>
              <a:endParaRPr lang="zh-CN" altLang="en-US" sz="2000" b="1" dirty="0">
                <a:solidFill>
                  <a:schemeClr val="tx2"/>
                </a:solidFill>
                <a:latin typeface="微软雅黑" panose="020B0503020204020204" pitchFamily="34" charset="-122"/>
                <a:cs typeface="Aparajita" panose="02020603050405020304" pitchFamily="34" charset="0"/>
              </a:endParaRPr>
            </a:p>
          </p:txBody>
        </p:sp>
      </p:grpSp>
      <p:grpSp>
        <p:nvGrpSpPr>
          <p:cNvPr id="15" name="组合 14"/>
          <p:cNvGrpSpPr/>
          <p:nvPr/>
        </p:nvGrpSpPr>
        <p:grpSpPr>
          <a:xfrm>
            <a:off x="8417728" y="4049905"/>
            <a:ext cx="2934062" cy="1257479"/>
            <a:chOff x="7229622" y="4218570"/>
            <a:chExt cx="2934062" cy="1257479"/>
          </a:xfrm>
        </p:grpSpPr>
        <p:sp>
          <p:nvSpPr>
            <p:cNvPr id="9" name="矩形 8"/>
            <p:cNvSpPr/>
            <p:nvPr/>
          </p:nvSpPr>
          <p:spPr>
            <a:xfrm>
              <a:off x="8471470" y="4218570"/>
              <a:ext cx="450367" cy="43456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t>04</a:t>
              </a:r>
              <a:endParaRPr lang="zh-CN" altLang="en-US" sz="1800" b="1" dirty="0"/>
            </a:p>
          </p:txBody>
        </p:sp>
        <p:sp>
          <p:nvSpPr>
            <p:cNvPr id="30" name="TextBox 29"/>
            <p:cNvSpPr txBox="1"/>
            <p:nvPr/>
          </p:nvSpPr>
          <p:spPr>
            <a:xfrm>
              <a:off x="7229622" y="4983643"/>
              <a:ext cx="2934062" cy="492406"/>
            </a:xfrm>
            <a:prstGeom prst="rect">
              <a:avLst/>
            </a:prstGeom>
            <a:noFill/>
          </p:spPr>
          <p:txBody>
            <a:bodyPr wrap="none" lIns="182843" tIns="91422" rIns="182843" bIns="91422" rtlCol="0">
              <a:spAutoFit/>
            </a:bodyPr>
            <a:lstStyle/>
            <a:p>
              <a:pPr algn="ctr"/>
              <a:r>
                <a:rPr lang="zh-CN" altLang="en-US" sz="2000" b="1" dirty="0">
                  <a:solidFill>
                    <a:schemeClr val="tx2"/>
                  </a:solidFill>
                  <a:latin typeface="微软雅黑" panose="020B0503020204020204" pitchFamily="34" charset="-122"/>
                  <a:cs typeface="Aparajita" panose="02020603050405020304" pitchFamily="34" charset="0"/>
                </a:rPr>
                <a:t>刁浩冉同学的读译体会</a:t>
              </a:r>
              <a:endParaRPr lang="id-ID" altLang="zh-CN" sz="2000" b="1" dirty="0">
                <a:solidFill>
                  <a:schemeClr val="tx2"/>
                </a:solidFill>
                <a:latin typeface="微软雅黑" panose="020B0503020204020204" pitchFamily="34" charset="-122"/>
                <a:cs typeface="Aparajita" panose="020206030504050203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par>
                                <p:cTn id="16" presetID="16" presetClass="entr" presetSubtype="37"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barn(outVertical)">
                                      <p:cBhvr>
                                        <p:cTn id="18" dur="500"/>
                                        <p:tgtEl>
                                          <p:spTgt spid="26"/>
                                        </p:tgtEl>
                                      </p:cBhvr>
                                    </p:animEffect>
                                  </p:childTnLst>
                                </p:cTn>
                              </p:par>
                              <p:par>
                                <p:cTn id="19" presetID="16" presetClass="entr" presetSubtype="37"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barn(outVertical)">
                                      <p:cBhvr>
                                        <p:cTn id="21" dur="500"/>
                                        <p:tgtEl>
                                          <p:spTgt spid="25"/>
                                        </p:tgtEl>
                                      </p:cBhvr>
                                    </p:animEffect>
                                  </p:childTnLst>
                                </p:cTn>
                              </p:par>
                            </p:childTnLst>
                          </p:cTn>
                        </p:par>
                        <p:par>
                          <p:cTn id="22" fill="hold">
                            <p:stCondLst>
                              <p:cond delay="500"/>
                            </p:stCondLst>
                            <p:childTnLst>
                              <p:par>
                                <p:cTn id="23" presetID="42" presetClass="entr" presetSubtype="0"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1500"/>
                            </p:stCondLst>
                            <p:childTnLst>
                              <p:par>
                                <p:cTn id="29" presetID="42"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0"/>
                                        <p:tgtEl>
                                          <p:spTgt spid="14"/>
                                        </p:tgtEl>
                                      </p:cBhvr>
                                    </p:animEffect>
                                    <p:anim calcmode="lin" valueType="num">
                                      <p:cBhvr>
                                        <p:cTn id="38" dur="1000" fill="hold"/>
                                        <p:tgtEl>
                                          <p:spTgt spid="14"/>
                                        </p:tgtEl>
                                        <p:attrNameLst>
                                          <p:attrName>ppt_x</p:attrName>
                                        </p:attrNameLst>
                                      </p:cBhvr>
                                      <p:tavLst>
                                        <p:tav tm="0">
                                          <p:val>
                                            <p:strVal val="#ppt_x"/>
                                          </p:val>
                                        </p:tav>
                                        <p:tav tm="100000">
                                          <p:val>
                                            <p:strVal val="#ppt_x"/>
                                          </p:val>
                                        </p:tav>
                                      </p:tavLst>
                                    </p:anim>
                                    <p:anim calcmode="lin" valueType="num">
                                      <p:cBhvr>
                                        <p:cTn id="39" dur="1000" fill="hold"/>
                                        <p:tgtEl>
                                          <p:spTgt spid="14"/>
                                        </p:tgtEl>
                                        <p:attrNameLst>
                                          <p:attrName>ppt_y</p:attrName>
                                        </p:attrNameLst>
                                      </p:cBhvr>
                                      <p:tavLst>
                                        <p:tav tm="0">
                                          <p:val>
                                            <p:strVal val="#ppt_y+.1"/>
                                          </p:val>
                                        </p:tav>
                                        <p:tav tm="100000">
                                          <p:val>
                                            <p:strVal val="#ppt_y"/>
                                          </p:val>
                                        </p:tav>
                                      </p:tavLst>
                                    </p:anim>
                                  </p:childTnLst>
                                </p:cTn>
                              </p:par>
                            </p:childTnLst>
                          </p:cTn>
                        </p:par>
                        <p:par>
                          <p:cTn id="40" fill="hold">
                            <p:stCondLst>
                              <p:cond delay="3500"/>
                            </p:stCondLst>
                            <p:childTnLst>
                              <p:par>
                                <p:cTn id="41" presetID="42" presetClass="entr" presetSubtype="0"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1000"/>
                                        <p:tgtEl>
                                          <p:spTgt spid="15"/>
                                        </p:tgtEl>
                                      </p:cBhvr>
                                    </p:animEffect>
                                    <p:anim calcmode="lin" valueType="num">
                                      <p:cBhvr>
                                        <p:cTn id="44" dur="1000" fill="hold"/>
                                        <p:tgtEl>
                                          <p:spTgt spid="15"/>
                                        </p:tgtEl>
                                        <p:attrNameLst>
                                          <p:attrName>ppt_x</p:attrName>
                                        </p:attrNameLst>
                                      </p:cBhvr>
                                      <p:tavLst>
                                        <p:tav tm="0">
                                          <p:val>
                                            <p:strVal val="#ppt_x"/>
                                          </p:val>
                                        </p:tav>
                                        <p:tav tm="100000">
                                          <p:val>
                                            <p:strVal val="#ppt_x"/>
                                          </p:val>
                                        </p:tav>
                                      </p:tavLst>
                                    </p:anim>
                                    <p:anim calcmode="lin" valueType="num">
                                      <p:cBhvr>
                                        <p:cTn id="4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tags/tag1.xml><?xml version="1.0" encoding="utf-8"?>
<p:tagLst xmlns:p="http://schemas.openxmlformats.org/presentationml/2006/main">
  <p:tag name="TIMING" val="|2.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emp">
      <a:majorFont>
        <a:latin typeface="微软雅黑 Light"/>
        <a:ea typeface="微软雅黑 Light"/>
        <a:cs typeface=""/>
      </a:majorFont>
      <a:minorFont>
        <a:latin typeface="微软雅黑 Light"/>
        <a:ea typeface="微软雅黑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6260</Words>
  <Application>WPS 演示</Application>
  <PresentationFormat>自定义</PresentationFormat>
  <Paragraphs>505</Paragraphs>
  <Slides>54</Slides>
  <Notes>54</Notes>
  <HiddenSlides>0</HiddenSlides>
  <MMClips>5</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54</vt:i4>
      </vt:variant>
    </vt:vector>
  </HeadingPairs>
  <TitlesOfParts>
    <vt:vector size="73" baseType="lpstr">
      <vt:lpstr>Arial</vt:lpstr>
      <vt:lpstr>宋体</vt:lpstr>
      <vt:lpstr>Wingdings</vt:lpstr>
      <vt:lpstr>微软雅黑</vt:lpstr>
      <vt:lpstr>Aparajita</vt:lpstr>
      <vt:lpstr>Nirmala UI</vt:lpstr>
      <vt:lpstr>Open Sans</vt:lpstr>
      <vt:lpstr>Segoe Print</vt:lpstr>
      <vt:lpstr>微软雅黑 Light</vt:lpstr>
      <vt:lpstr>Arial Unicode MS</vt:lpstr>
      <vt:lpstr>等线</vt:lpstr>
      <vt:lpstr>Times New Roman</vt:lpstr>
      <vt:lpstr>Lato</vt:lpstr>
      <vt:lpstr>Gill Sans</vt:lpstr>
      <vt:lpstr>思源黑体 CN Medium</vt:lpstr>
      <vt:lpstr>Calibri</vt:lpstr>
      <vt:lpstr>Gill Sans MT</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潘熠</cp:lastModifiedBy>
  <cp:revision>1</cp:revision>
  <dcterms:created xsi:type="dcterms:W3CDTF">2021-04-17T03:48:36Z</dcterms:created>
  <dcterms:modified xsi:type="dcterms:W3CDTF">2021-04-17T03:48:38Z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ECA798476BD14B8086623F57B88FE1F1</vt:lpwstr>
  </property>
  <property fmtid="{D5CDD505-2E9C-101B-9397-08002B2CF9AE}" pid="3" name="KSOProductBuildVer">
    <vt:lpwstr>2052-11.1.0.10356</vt:lpwstr>
  </property>
</Properties>
</file>